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7562850" cy="10688638"/>
  <p:notesSz cx="10688638" cy="756285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25" d="100"/>
          <a:sy n="125" d="100"/>
        </p:scale>
        <p:origin x="1056" y="-35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474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9FB"/>
        </a:solidFill>
        <a:effectLst/>
      </p:bgPr>
    </p:bg>
    <p:spTree>
      <p:nvGrpSpPr>
        <p:cNvPr id="1" name=""/>
        <p:cNvGrpSpPr/>
        <p:nvPr/>
      </p:nvGrpSpPr>
      <p:grpSpPr>
        <a:xfrm>
          <a:off x="0" y="0"/>
          <a:ext cx="0" cy="0"/>
          <a:chOff x="0" y="0"/>
          <a:chExt cx="0" cy="0"/>
        </a:xfrm>
      </p:grpSpPr>
      <p:sp>
        <p:nvSpPr>
          <p:cNvPr id="2" name="Shape 0"/>
          <p:cNvSpPr/>
          <p:nvPr/>
        </p:nvSpPr>
        <p:spPr>
          <a:xfrm>
            <a:off x="0" y="0"/>
            <a:ext cx="7562088" cy="91440"/>
          </a:xfrm>
          <a:prstGeom prst="rect">
            <a:avLst/>
          </a:prstGeom>
          <a:solidFill>
            <a:srgbClr val="25B7B4"/>
          </a:solidFill>
          <a:ln w="12700">
            <a:solidFill>
              <a:srgbClr val="25B7B4"/>
            </a:solidFill>
            <a:prstDash val="solid"/>
          </a:ln>
        </p:spPr>
      </p:sp>
      <p:sp>
        <p:nvSpPr>
          <p:cNvPr id="3" name="Shape 1"/>
          <p:cNvSpPr/>
          <p:nvPr/>
        </p:nvSpPr>
        <p:spPr>
          <a:xfrm>
            <a:off x="502920" y="10259568"/>
            <a:ext cx="6556248" cy="0"/>
          </a:xfrm>
          <a:prstGeom prst="line">
            <a:avLst/>
          </a:prstGeom>
          <a:noFill/>
          <a:ln w="8890">
            <a:solidFill>
              <a:srgbClr val="DDE5EA"/>
            </a:solidFill>
            <a:prstDash val="solid"/>
          </a:ln>
        </p:spPr>
      </p:sp>
      <p:sp>
        <p:nvSpPr>
          <p:cNvPr id="4" name="Text 2"/>
          <p:cNvSpPr/>
          <p:nvPr/>
        </p:nvSpPr>
        <p:spPr>
          <a:xfrm>
            <a:off x="502920" y="10305288"/>
            <a:ext cx="2926080" cy="146304"/>
          </a:xfrm>
          <a:prstGeom prst="rect">
            <a:avLst/>
          </a:prstGeom>
          <a:noFill/>
          <a:ln/>
        </p:spPr>
        <p:txBody>
          <a:bodyPr wrap="square" lIns="0" tIns="0" rIns="0" bIns="0" rtlCol="0" anchor="ctr"/>
          <a:lstStyle/>
          <a:p>
            <a:pPr marL="0" indent="0">
              <a:buNone/>
            </a:pPr>
            <a:r>
              <a:rPr lang="en-US" sz="680" b="1" dirty="0">
                <a:solidFill>
                  <a:srgbClr val="0D2B4A"/>
                </a:solidFill>
                <a:latin typeface="Inter" pitchFamily="34" charset="0"/>
                <a:ea typeface="Inter" pitchFamily="34" charset="-122"/>
                <a:cs typeface="Inter" pitchFamily="34" charset="-120"/>
              </a:rPr>
              <a:t>INFINITY RACK SYSTEMS</a:t>
            </a:r>
            <a:endParaRPr lang="en-US" sz="680" dirty="0"/>
          </a:p>
        </p:txBody>
      </p:sp>
      <p:sp>
        <p:nvSpPr>
          <p:cNvPr id="5" name="Text 3"/>
          <p:cNvSpPr/>
          <p:nvPr/>
        </p:nvSpPr>
        <p:spPr>
          <a:xfrm>
            <a:off x="4892040" y="10305288"/>
            <a:ext cx="1600200" cy="146304"/>
          </a:xfrm>
          <a:prstGeom prst="rect">
            <a:avLst/>
          </a:prstGeom>
          <a:noFill/>
          <a:ln/>
        </p:spPr>
        <p:txBody>
          <a:bodyPr wrap="square" lIns="0" tIns="0" rIns="0" bIns="0" rtlCol="0" anchor="ctr"/>
          <a:lstStyle/>
          <a:p>
            <a:pPr marL="0" indent="0" algn="r">
              <a:buNone/>
            </a:pPr>
            <a:r>
              <a:rPr lang="en-US" sz="680" dirty="0">
                <a:solidFill>
                  <a:srgbClr val="607587"/>
                </a:solidFill>
                <a:latin typeface="Inter" pitchFamily="34" charset="0"/>
                <a:ea typeface="Inter" pitchFamily="34" charset="-122"/>
                <a:cs typeface="Inter" pitchFamily="34" charset="-120"/>
              </a:rPr>
              <a:t>Product Catalog 2026</a:t>
            </a:r>
            <a:endParaRPr lang="en-US" sz="68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B4A"/>
        </a:solidFill>
        <a:effectLst/>
      </p:bgPr>
    </p:bg>
    <p:spTree>
      <p:nvGrpSpPr>
        <p:cNvPr id="1" name=""/>
        <p:cNvGrpSpPr/>
        <p:nvPr/>
      </p:nvGrpSpPr>
      <p:grpSpPr>
        <a:xfrm>
          <a:off x="0" y="0"/>
          <a:ext cx="0" cy="0"/>
          <a:chOff x="0" y="0"/>
          <a:chExt cx="0" cy="0"/>
        </a:xfrm>
      </p:grpSpPr>
      <p:sp>
        <p:nvSpPr>
          <p:cNvPr id="2" name="Shape 0"/>
          <p:cNvSpPr/>
          <p:nvPr/>
        </p:nvSpPr>
        <p:spPr>
          <a:xfrm>
            <a:off x="0" y="0"/>
            <a:ext cx="7562088" cy="10689336"/>
          </a:xfrm>
          <a:prstGeom prst="rect">
            <a:avLst/>
          </a:prstGeom>
          <a:solidFill>
            <a:srgbClr val="0D2B4A"/>
          </a:solidFill>
          <a:ln w="12700">
            <a:solidFill>
              <a:srgbClr val="0D2B4A"/>
            </a:solidFill>
            <a:prstDash val="solid"/>
          </a:ln>
        </p:spPr>
      </p:sp>
      <p:sp>
        <p:nvSpPr>
          <p:cNvPr id="3" name="Shape 1"/>
          <p:cNvSpPr/>
          <p:nvPr/>
        </p:nvSpPr>
        <p:spPr>
          <a:xfrm>
            <a:off x="5212080" y="0"/>
            <a:ext cx="2350008" cy="10689336"/>
          </a:xfrm>
          <a:prstGeom prst="rect">
            <a:avLst/>
          </a:prstGeom>
          <a:solidFill>
            <a:srgbClr val="10243B">
              <a:alpha val="90000"/>
            </a:srgbClr>
          </a:solidFill>
          <a:ln w="12700">
            <a:solidFill>
              <a:srgbClr val="10243B"/>
            </a:solidFill>
            <a:prstDash val="solid"/>
          </a:ln>
        </p:spPr>
      </p:sp>
      <p:sp>
        <p:nvSpPr>
          <p:cNvPr id="4" name="Shape 2"/>
          <p:cNvSpPr/>
          <p:nvPr/>
        </p:nvSpPr>
        <p:spPr>
          <a:xfrm rot="1080000">
            <a:off x="4233672" y="502920"/>
            <a:ext cx="3108960" cy="3108960"/>
          </a:xfrm>
          <a:prstGeom prst="arc">
            <a:avLst/>
          </a:prstGeom>
          <a:solidFill>
            <a:srgbClr val="25B7B4">
              <a:alpha val="22000"/>
            </a:srgbClr>
          </a:solidFill>
          <a:ln w="12700">
            <a:solidFill>
              <a:srgbClr val="25B7B4">
                <a:alpha val="0"/>
              </a:srgbClr>
            </a:solidFill>
            <a:prstDash val="solid"/>
          </a:ln>
        </p:spPr>
      </p:sp>
      <p:pic>
        <p:nvPicPr>
          <p:cNvPr id="5" name="Image 0" descr="/mnt/data/catalog_work/assets/a_series_mesh_cutout.png"/>
          <p:cNvPicPr>
            <a:picLocks noChangeAspect="1"/>
          </p:cNvPicPr>
          <p:nvPr/>
        </p:nvPicPr>
        <p:blipFill>
          <a:blip r:embed="rId3"/>
          <a:stretch>
            <a:fillRect/>
          </a:stretch>
        </p:blipFill>
        <p:spPr>
          <a:xfrm>
            <a:off x="4231185" y="1051560"/>
            <a:ext cx="2803037" cy="7909560"/>
          </a:xfrm>
          <a:prstGeom prst="rect">
            <a:avLst/>
          </a:prstGeom>
        </p:spPr>
      </p:pic>
      <p:sp>
        <p:nvSpPr>
          <p:cNvPr id="6" name="Text 3"/>
          <p:cNvSpPr/>
          <p:nvPr/>
        </p:nvSpPr>
        <p:spPr>
          <a:xfrm>
            <a:off x="594360" y="658368"/>
            <a:ext cx="3200400" cy="493776"/>
          </a:xfrm>
          <a:prstGeom prst="rect">
            <a:avLst/>
          </a:prstGeom>
          <a:noFill/>
          <a:ln/>
        </p:spPr>
        <p:txBody>
          <a:bodyPr wrap="square" lIns="0" tIns="0" rIns="0" bIns="0" rtlCol="0" anchor="ctr"/>
          <a:lstStyle/>
          <a:p>
            <a:pPr marL="0" indent="0">
              <a:buNone/>
            </a:pPr>
            <a:r>
              <a:rPr lang="en-US" sz="3100" b="1" kern="0" spc="140" dirty="0">
                <a:solidFill>
                  <a:srgbClr val="FFFFFF"/>
                </a:solidFill>
                <a:latin typeface="Inter Display" pitchFamily="34" charset="0"/>
                <a:ea typeface="Inter Display" pitchFamily="34" charset="-122"/>
                <a:cs typeface="Inter Display" pitchFamily="34" charset="-120"/>
              </a:rPr>
              <a:t>INFINITY</a:t>
            </a:r>
            <a:endParaRPr lang="en-US" sz="3100" dirty="0"/>
          </a:p>
        </p:txBody>
      </p:sp>
      <p:sp>
        <p:nvSpPr>
          <p:cNvPr id="7" name="Text 4"/>
          <p:cNvSpPr/>
          <p:nvPr/>
        </p:nvSpPr>
        <p:spPr>
          <a:xfrm>
            <a:off x="621792" y="1188720"/>
            <a:ext cx="2834640" cy="246888"/>
          </a:xfrm>
          <a:prstGeom prst="rect">
            <a:avLst/>
          </a:prstGeom>
          <a:noFill/>
          <a:ln/>
        </p:spPr>
        <p:txBody>
          <a:bodyPr wrap="square" lIns="0" tIns="0" rIns="0" bIns="0" rtlCol="0" anchor="ctr"/>
          <a:lstStyle/>
          <a:p>
            <a:pPr marL="0" indent="0">
              <a:buNone/>
            </a:pPr>
            <a:r>
              <a:rPr lang="en-US" sz="1020" b="1" kern="0" spc="250" dirty="0">
                <a:solidFill>
                  <a:srgbClr val="25B7B4"/>
                </a:solidFill>
                <a:latin typeface="Inter" pitchFamily="34" charset="0"/>
                <a:ea typeface="Inter" pitchFamily="34" charset="-122"/>
                <a:cs typeface="Inter" pitchFamily="34" charset="-120"/>
              </a:rPr>
              <a:t>RACK SYSTEMS</a:t>
            </a:r>
            <a:endParaRPr lang="en-US" sz="1020" dirty="0"/>
          </a:p>
        </p:txBody>
      </p:sp>
      <p:sp>
        <p:nvSpPr>
          <p:cNvPr id="8" name="Text 5"/>
          <p:cNvSpPr/>
          <p:nvPr/>
        </p:nvSpPr>
        <p:spPr>
          <a:xfrm>
            <a:off x="585216" y="2880360"/>
            <a:ext cx="4160520" cy="1417320"/>
          </a:xfrm>
          <a:prstGeom prst="rect">
            <a:avLst/>
          </a:prstGeom>
          <a:noFill/>
          <a:ln/>
        </p:spPr>
        <p:txBody>
          <a:bodyPr wrap="square" lIns="0" tIns="0" rIns="0" bIns="0" rtlCol="0" anchor="ctr">
            <a:normAutofit/>
          </a:bodyPr>
          <a:lstStyle/>
          <a:p>
            <a:pPr marL="0" indent="0">
              <a:buNone/>
            </a:pPr>
            <a:r>
              <a:rPr lang="en-US" sz="3000" b="1" dirty="0">
                <a:solidFill>
                  <a:srgbClr val="FFFFFF"/>
                </a:solidFill>
                <a:latin typeface="Inter Display" pitchFamily="34" charset="0"/>
                <a:ea typeface="Inter Display" pitchFamily="34" charset="-122"/>
                <a:cs typeface="Inter Display" pitchFamily="34" charset="-120"/>
              </a:rPr>
              <a:t>DATA INFRASTRUCTURE</a:t>
            </a:r>
            <a:endParaRPr lang="en-US" sz="3000" dirty="0"/>
          </a:p>
          <a:p>
            <a:pPr marL="0" indent="0">
              <a:buNone/>
            </a:pPr>
            <a:r>
              <a:rPr lang="en-US" sz="3000" b="1" dirty="0">
                <a:solidFill>
                  <a:srgbClr val="FFFFFF"/>
                </a:solidFill>
                <a:latin typeface="Inter Display" pitchFamily="34" charset="0"/>
                <a:ea typeface="Inter Display" pitchFamily="34" charset="-122"/>
                <a:cs typeface="Inter Display" pitchFamily="34" charset="-120"/>
              </a:rPr>
              <a:t>PRODUCT CATALOG</a:t>
            </a:r>
            <a:endParaRPr lang="en-US" sz="3000" dirty="0"/>
          </a:p>
        </p:txBody>
      </p:sp>
      <p:sp>
        <p:nvSpPr>
          <p:cNvPr id="9" name="Text 6"/>
          <p:cNvSpPr/>
          <p:nvPr/>
        </p:nvSpPr>
        <p:spPr>
          <a:xfrm>
            <a:off x="630936" y="4590288"/>
            <a:ext cx="3566160" cy="914400"/>
          </a:xfrm>
          <a:prstGeom prst="rect">
            <a:avLst/>
          </a:prstGeom>
          <a:noFill/>
          <a:ln/>
        </p:spPr>
        <p:txBody>
          <a:bodyPr wrap="square" lIns="0" tIns="0" rIns="0" bIns="0" rtlCol="0" anchor="ctr">
            <a:normAutofit/>
          </a:bodyPr>
          <a:lstStyle/>
          <a:p>
            <a:pPr marL="0" indent="0">
              <a:buNone/>
            </a:pPr>
            <a:r>
              <a:rPr lang="en-US" sz="1220" dirty="0">
                <a:solidFill>
                  <a:srgbClr val="DCE8F0"/>
                </a:solidFill>
                <a:latin typeface="Inter" pitchFamily="34" charset="0"/>
                <a:ea typeface="Inter" pitchFamily="34" charset="-122"/>
                <a:cs typeface="Inter" pitchFamily="34" charset="-120"/>
              </a:rPr>
              <a:t>19-inch rack platforms, network cabinets, wall-mount systems, open frames and project-engineered infrastructure accessories.</a:t>
            </a:r>
            <a:endParaRPr lang="en-US" sz="1220" dirty="0"/>
          </a:p>
        </p:txBody>
      </p:sp>
      <p:sp>
        <p:nvSpPr>
          <p:cNvPr id="10" name="Shape 7"/>
          <p:cNvSpPr/>
          <p:nvPr/>
        </p:nvSpPr>
        <p:spPr>
          <a:xfrm>
            <a:off x="621792" y="5742432"/>
            <a:ext cx="1600200" cy="301752"/>
          </a:xfrm>
          <a:prstGeom prst="roundRect">
            <a:avLst>
              <a:gd name="adj" fmla="val 18182"/>
            </a:avLst>
          </a:prstGeom>
          <a:solidFill>
            <a:srgbClr val="25B7B4"/>
          </a:solidFill>
          <a:ln w="12700">
            <a:solidFill>
              <a:srgbClr val="25B7B4"/>
            </a:solidFill>
            <a:prstDash val="solid"/>
          </a:ln>
        </p:spPr>
      </p:sp>
      <p:sp>
        <p:nvSpPr>
          <p:cNvPr id="11" name="Text 8"/>
          <p:cNvSpPr/>
          <p:nvPr/>
        </p:nvSpPr>
        <p:spPr>
          <a:xfrm>
            <a:off x="694944" y="5806440"/>
            <a:ext cx="1453896" cy="128016"/>
          </a:xfrm>
          <a:prstGeom prst="rect">
            <a:avLst/>
          </a:prstGeom>
          <a:noFill/>
          <a:ln/>
        </p:spPr>
        <p:txBody>
          <a:bodyPr wrap="square" lIns="0" tIns="0" rIns="0" bIns="0" rtlCol="0" anchor="ctr">
            <a:normAutofit/>
          </a:bodyPr>
          <a:lstStyle/>
          <a:p>
            <a:pPr marL="0" indent="0" algn="ctr">
              <a:buNone/>
            </a:pPr>
            <a:r>
              <a:rPr lang="en-US" sz="720" b="1" dirty="0">
                <a:solidFill>
                  <a:srgbClr val="FFFFFF"/>
                </a:solidFill>
                <a:latin typeface="Inter" pitchFamily="34" charset="0"/>
                <a:ea typeface="Inter" pitchFamily="34" charset="-122"/>
                <a:cs typeface="Inter" pitchFamily="34" charset="-120"/>
              </a:rPr>
              <a:t>2026 GLOBAL EDITION</a:t>
            </a:r>
            <a:endParaRPr lang="en-US" sz="720" dirty="0"/>
          </a:p>
        </p:txBody>
      </p:sp>
      <p:sp>
        <p:nvSpPr>
          <p:cNvPr id="12" name="Text 9"/>
          <p:cNvSpPr/>
          <p:nvPr/>
        </p:nvSpPr>
        <p:spPr>
          <a:xfrm>
            <a:off x="621792" y="9034272"/>
            <a:ext cx="5989320" cy="457200"/>
          </a:xfrm>
          <a:prstGeom prst="rect">
            <a:avLst/>
          </a:prstGeom>
          <a:noFill/>
          <a:ln/>
        </p:spPr>
        <p:txBody>
          <a:bodyPr wrap="square" lIns="0" tIns="0" rIns="0" bIns="0" rtlCol="0" anchor="ctr">
            <a:normAutofit/>
          </a:bodyPr>
          <a:lstStyle/>
          <a:p>
            <a:pPr marL="0" indent="0">
              <a:buNone/>
            </a:pPr>
            <a:r>
              <a:rPr lang="en-US" sz="740" b="1" kern="0" spc="80" dirty="0">
                <a:solidFill>
                  <a:srgbClr val="C8DAE6"/>
                </a:solidFill>
                <a:latin typeface="Inter" pitchFamily="34" charset="0"/>
                <a:ea typeface="Inter" pitchFamily="34" charset="-122"/>
                <a:cs typeface="Inter" pitchFamily="34" charset="-120"/>
              </a:rPr>
              <a:t>RACK METALWORK MANUFACTURED IN TÜRKİYE  |  NORTH AMERICAN BUSINESS DEVELOPMENT  |  GULF PROJECT SUPPORT</a:t>
            </a:r>
            <a:endParaRPr lang="en-US" sz="740" dirty="0"/>
          </a:p>
        </p:txBody>
      </p:sp>
      <p:sp>
        <p:nvSpPr>
          <p:cNvPr id="13" name="Text 10"/>
          <p:cNvSpPr/>
          <p:nvPr/>
        </p:nvSpPr>
        <p:spPr>
          <a:xfrm>
            <a:off x="621792" y="9710928"/>
            <a:ext cx="4023360" cy="219456"/>
          </a:xfrm>
          <a:prstGeom prst="rect">
            <a:avLst/>
          </a:prstGeom>
          <a:noFill/>
          <a:ln/>
        </p:spPr>
        <p:txBody>
          <a:bodyPr wrap="square" lIns="0" tIns="0" rIns="0" bIns="0" rtlCol="0" anchor="ctr"/>
          <a:lstStyle/>
          <a:p>
            <a:pPr marL="0" indent="0">
              <a:buNone/>
            </a:pPr>
            <a:r>
              <a:rPr lang="en-US" sz="750" dirty="0">
                <a:solidFill>
                  <a:srgbClr val="9FB6C7"/>
                </a:solidFill>
                <a:latin typeface="Inter" pitchFamily="34" charset="0"/>
                <a:ea typeface="Inter" pitchFamily="34" charset="-122"/>
                <a:cs typeface="Inter" pitchFamily="34" charset="-120"/>
              </a:rPr>
              <a:t>Infinity Rack Systems - Data Infrastructure Division</a:t>
            </a:r>
            <a:endParaRPr lang="en-US" sz="75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AS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Construction and configuration options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modular cabinet architecture supports door, rail, cable-entry, base and accessory changes without redesigning the complete platform.</a:t>
            </a:r>
            <a:endParaRPr lang="en-US" sz="980" dirty="0"/>
          </a:p>
        </p:txBody>
      </p:sp>
      <p:sp>
        <p:nvSpPr>
          <p:cNvPr id="5" name="Shape 3"/>
          <p:cNvSpPr/>
          <p:nvPr/>
        </p:nvSpPr>
        <p:spPr>
          <a:xfrm>
            <a:off x="530352" y="1874520"/>
            <a:ext cx="2907792" cy="6720840"/>
          </a:xfrm>
          <a:prstGeom prst="roundRect">
            <a:avLst>
              <a:gd name="adj" fmla="val 2516"/>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6" name="Image 0" descr="/mnt/data/catalog_work/assets/a_series_glass_cutout.png"/>
          <p:cNvPicPr>
            <a:picLocks noChangeAspect="1"/>
          </p:cNvPicPr>
          <p:nvPr/>
        </p:nvPicPr>
        <p:blipFill>
          <a:blip r:embed="rId3"/>
          <a:stretch>
            <a:fillRect/>
          </a:stretch>
        </p:blipFill>
        <p:spPr>
          <a:xfrm>
            <a:off x="671242" y="1965960"/>
            <a:ext cx="2626013" cy="6537960"/>
          </a:xfrm>
          <a:prstGeom prst="rect">
            <a:avLst/>
          </a:prstGeom>
        </p:spPr>
      </p:pic>
      <p:sp>
        <p:nvSpPr>
          <p:cNvPr id="7" name="Shape 4"/>
          <p:cNvSpPr/>
          <p:nvPr/>
        </p:nvSpPr>
        <p:spPr>
          <a:xfrm>
            <a:off x="3675888" y="1874520"/>
            <a:ext cx="3346704" cy="749808"/>
          </a:xfrm>
          <a:prstGeom prst="roundRect">
            <a:avLst>
              <a:gd name="adj" fmla="val 9756"/>
            </a:avLst>
          </a:prstGeom>
          <a:solidFill>
            <a:srgbClr val="F2F7F8"/>
          </a:solidFill>
          <a:ln w="8890">
            <a:solidFill>
              <a:srgbClr val="DDE5EA"/>
            </a:solidFill>
            <a:prstDash val="solid"/>
          </a:ln>
        </p:spPr>
      </p:sp>
      <p:sp>
        <p:nvSpPr>
          <p:cNvPr id="8" name="Text 5"/>
          <p:cNvSpPr/>
          <p:nvPr/>
        </p:nvSpPr>
        <p:spPr>
          <a:xfrm>
            <a:off x="3858768" y="2075688"/>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01</a:t>
            </a:r>
            <a:endParaRPr lang="en-US" sz="1100" dirty="0"/>
          </a:p>
        </p:txBody>
      </p:sp>
      <p:sp>
        <p:nvSpPr>
          <p:cNvPr id="9" name="Text 6"/>
          <p:cNvSpPr/>
          <p:nvPr/>
        </p:nvSpPr>
        <p:spPr>
          <a:xfrm>
            <a:off x="4370832" y="1993392"/>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Frame &amp; roof</a:t>
            </a:r>
            <a:endParaRPr lang="en-US" sz="860" dirty="0"/>
          </a:p>
        </p:txBody>
      </p:sp>
      <p:sp>
        <p:nvSpPr>
          <p:cNvPr id="10" name="Text 7"/>
          <p:cNvSpPr/>
          <p:nvPr/>
        </p:nvSpPr>
        <p:spPr>
          <a:xfrm>
            <a:off x="5376672" y="1975104"/>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Rigid knock-down or assembled structure with removable roof and base panels</a:t>
            </a:r>
            <a:endParaRPr lang="en-US" sz="640" dirty="0"/>
          </a:p>
        </p:txBody>
      </p:sp>
      <p:sp>
        <p:nvSpPr>
          <p:cNvPr id="11" name="Shape 8"/>
          <p:cNvSpPr/>
          <p:nvPr/>
        </p:nvSpPr>
        <p:spPr>
          <a:xfrm>
            <a:off x="3675888" y="2843784"/>
            <a:ext cx="3346704" cy="749808"/>
          </a:xfrm>
          <a:prstGeom prst="roundRect">
            <a:avLst>
              <a:gd name="adj" fmla="val 9756"/>
            </a:avLst>
          </a:prstGeom>
          <a:solidFill>
            <a:srgbClr val="FFFFFF"/>
          </a:solidFill>
          <a:ln w="8890">
            <a:solidFill>
              <a:srgbClr val="DDE5EA"/>
            </a:solidFill>
            <a:prstDash val="solid"/>
          </a:ln>
        </p:spPr>
      </p:sp>
      <p:sp>
        <p:nvSpPr>
          <p:cNvPr id="12" name="Text 9"/>
          <p:cNvSpPr/>
          <p:nvPr/>
        </p:nvSpPr>
        <p:spPr>
          <a:xfrm>
            <a:off x="3858768" y="3044952"/>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02</a:t>
            </a:r>
            <a:endParaRPr lang="en-US" sz="1100" dirty="0"/>
          </a:p>
        </p:txBody>
      </p:sp>
      <p:sp>
        <p:nvSpPr>
          <p:cNvPr id="13" name="Text 10"/>
          <p:cNvSpPr/>
          <p:nvPr/>
        </p:nvSpPr>
        <p:spPr>
          <a:xfrm>
            <a:off x="4370832" y="2962656"/>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19-inch rails</a:t>
            </a:r>
            <a:endParaRPr lang="en-US" sz="860" dirty="0"/>
          </a:p>
        </p:txBody>
      </p:sp>
      <p:sp>
        <p:nvSpPr>
          <p:cNvPr id="14" name="Text 11"/>
          <p:cNvSpPr/>
          <p:nvPr/>
        </p:nvSpPr>
        <p:spPr>
          <a:xfrm>
            <a:off x="5376672" y="2944368"/>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Front and rear mounting profiles, depth-adjustable for equipment support</a:t>
            </a:r>
            <a:endParaRPr lang="en-US" sz="640" dirty="0"/>
          </a:p>
        </p:txBody>
      </p:sp>
      <p:sp>
        <p:nvSpPr>
          <p:cNvPr id="15" name="Shape 12"/>
          <p:cNvSpPr/>
          <p:nvPr/>
        </p:nvSpPr>
        <p:spPr>
          <a:xfrm>
            <a:off x="3675888" y="3813048"/>
            <a:ext cx="3346704" cy="749808"/>
          </a:xfrm>
          <a:prstGeom prst="roundRect">
            <a:avLst>
              <a:gd name="adj" fmla="val 9756"/>
            </a:avLst>
          </a:prstGeom>
          <a:solidFill>
            <a:srgbClr val="F2F7F8"/>
          </a:solidFill>
          <a:ln w="8890">
            <a:solidFill>
              <a:srgbClr val="DDE5EA"/>
            </a:solidFill>
            <a:prstDash val="solid"/>
          </a:ln>
        </p:spPr>
      </p:sp>
      <p:sp>
        <p:nvSpPr>
          <p:cNvPr id="16" name="Text 13"/>
          <p:cNvSpPr/>
          <p:nvPr/>
        </p:nvSpPr>
        <p:spPr>
          <a:xfrm>
            <a:off x="3858768" y="4014216"/>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03</a:t>
            </a:r>
            <a:endParaRPr lang="en-US" sz="1100" dirty="0"/>
          </a:p>
        </p:txBody>
      </p:sp>
      <p:sp>
        <p:nvSpPr>
          <p:cNvPr id="17" name="Text 14"/>
          <p:cNvSpPr/>
          <p:nvPr/>
        </p:nvSpPr>
        <p:spPr>
          <a:xfrm>
            <a:off x="4370832" y="3931920"/>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Door system</a:t>
            </a:r>
            <a:endParaRPr lang="en-US" sz="860" dirty="0"/>
          </a:p>
        </p:txBody>
      </p:sp>
      <p:sp>
        <p:nvSpPr>
          <p:cNvPr id="18" name="Text 15"/>
          <p:cNvSpPr/>
          <p:nvPr/>
        </p:nvSpPr>
        <p:spPr>
          <a:xfrm>
            <a:off x="5376672" y="3913632"/>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Toughened glass or perforated front; single or split rear configurations</a:t>
            </a:r>
            <a:endParaRPr lang="en-US" sz="640" dirty="0"/>
          </a:p>
        </p:txBody>
      </p:sp>
      <p:sp>
        <p:nvSpPr>
          <p:cNvPr id="19" name="Shape 16"/>
          <p:cNvSpPr/>
          <p:nvPr/>
        </p:nvSpPr>
        <p:spPr>
          <a:xfrm>
            <a:off x="3675888" y="4782312"/>
            <a:ext cx="3346704" cy="749808"/>
          </a:xfrm>
          <a:prstGeom prst="roundRect">
            <a:avLst>
              <a:gd name="adj" fmla="val 9756"/>
            </a:avLst>
          </a:prstGeom>
          <a:solidFill>
            <a:srgbClr val="FFFFFF"/>
          </a:solidFill>
          <a:ln w="8890">
            <a:solidFill>
              <a:srgbClr val="DDE5EA"/>
            </a:solidFill>
            <a:prstDash val="solid"/>
          </a:ln>
        </p:spPr>
      </p:sp>
      <p:sp>
        <p:nvSpPr>
          <p:cNvPr id="20" name="Text 17"/>
          <p:cNvSpPr/>
          <p:nvPr/>
        </p:nvSpPr>
        <p:spPr>
          <a:xfrm>
            <a:off x="3858768" y="4983480"/>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04</a:t>
            </a:r>
            <a:endParaRPr lang="en-US" sz="1100" dirty="0"/>
          </a:p>
        </p:txBody>
      </p:sp>
      <p:sp>
        <p:nvSpPr>
          <p:cNvPr id="21" name="Text 18"/>
          <p:cNvSpPr/>
          <p:nvPr/>
        </p:nvSpPr>
        <p:spPr>
          <a:xfrm>
            <a:off x="4370832" y="4901184"/>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Side access</a:t>
            </a:r>
            <a:endParaRPr lang="en-US" sz="860" dirty="0"/>
          </a:p>
        </p:txBody>
      </p:sp>
      <p:sp>
        <p:nvSpPr>
          <p:cNvPr id="22" name="Text 19"/>
          <p:cNvSpPr/>
          <p:nvPr/>
        </p:nvSpPr>
        <p:spPr>
          <a:xfrm>
            <a:off x="5376672" y="4882896"/>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Removable and lockable panels for installation and service</a:t>
            </a:r>
            <a:endParaRPr lang="en-US" sz="640" dirty="0"/>
          </a:p>
        </p:txBody>
      </p:sp>
      <p:sp>
        <p:nvSpPr>
          <p:cNvPr id="23" name="Shape 20"/>
          <p:cNvSpPr/>
          <p:nvPr/>
        </p:nvSpPr>
        <p:spPr>
          <a:xfrm>
            <a:off x="3675888" y="5751576"/>
            <a:ext cx="3346704" cy="749808"/>
          </a:xfrm>
          <a:prstGeom prst="roundRect">
            <a:avLst>
              <a:gd name="adj" fmla="val 9756"/>
            </a:avLst>
          </a:prstGeom>
          <a:solidFill>
            <a:srgbClr val="F2F7F8"/>
          </a:solidFill>
          <a:ln w="8890">
            <a:solidFill>
              <a:srgbClr val="DDE5EA"/>
            </a:solidFill>
            <a:prstDash val="solid"/>
          </a:ln>
        </p:spPr>
      </p:sp>
      <p:sp>
        <p:nvSpPr>
          <p:cNvPr id="24" name="Text 21"/>
          <p:cNvSpPr/>
          <p:nvPr/>
        </p:nvSpPr>
        <p:spPr>
          <a:xfrm>
            <a:off x="3858768" y="5952744"/>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05</a:t>
            </a:r>
            <a:endParaRPr lang="en-US" sz="1100" dirty="0"/>
          </a:p>
        </p:txBody>
      </p:sp>
      <p:sp>
        <p:nvSpPr>
          <p:cNvPr id="25" name="Text 22"/>
          <p:cNvSpPr/>
          <p:nvPr/>
        </p:nvSpPr>
        <p:spPr>
          <a:xfrm>
            <a:off x="4370832" y="5870448"/>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Cable entry</a:t>
            </a:r>
            <a:endParaRPr lang="en-US" sz="860" dirty="0"/>
          </a:p>
        </p:txBody>
      </p:sp>
      <p:sp>
        <p:nvSpPr>
          <p:cNvPr id="26" name="Text 23"/>
          <p:cNvSpPr/>
          <p:nvPr/>
        </p:nvSpPr>
        <p:spPr>
          <a:xfrm>
            <a:off x="5376672" y="5852160"/>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Top and bottom knock-outs, brush panels or project-specific cut-outs</a:t>
            </a:r>
            <a:endParaRPr lang="en-US" sz="640" dirty="0"/>
          </a:p>
        </p:txBody>
      </p:sp>
      <p:sp>
        <p:nvSpPr>
          <p:cNvPr id="27" name="Shape 24"/>
          <p:cNvSpPr/>
          <p:nvPr/>
        </p:nvSpPr>
        <p:spPr>
          <a:xfrm>
            <a:off x="3675888" y="6720840"/>
            <a:ext cx="3346704" cy="749808"/>
          </a:xfrm>
          <a:prstGeom prst="roundRect">
            <a:avLst>
              <a:gd name="adj" fmla="val 9756"/>
            </a:avLst>
          </a:prstGeom>
          <a:solidFill>
            <a:srgbClr val="FFFFFF"/>
          </a:solidFill>
          <a:ln w="8890">
            <a:solidFill>
              <a:srgbClr val="DDE5EA"/>
            </a:solidFill>
            <a:prstDash val="solid"/>
          </a:ln>
        </p:spPr>
      </p:sp>
      <p:sp>
        <p:nvSpPr>
          <p:cNvPr id="28" name="Text 25"/>
          <p:cNvSpPr/>
          <p:nvPr/>
        </p:nvSpPr>
        <p:spPr>
          <a:xfrm>
            <a:off x="3858768" y="6922008"/>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06</a:t>
            </a:r>
            <a:endParaRPr lang="en-US" sz="1100" dirty="0"/>
          </a:p>
        </p:txBody>
      </p:sp>
      <p:sp>
        <p:nvSpPr>
          <p:cNvPr id="29" name="Text 26"/>
          <p:cNvSpPr/>
          <p:nvPr/>
        </p:nvSpPr>
        <p:spPr>
          <a:xfrm>
            <a:off x="4370832" y="6839712"/>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Base options</a:t>
            </a:r>
            <a:endParaRPr lang="en-US" sz="860" dirty="0"/>
          </a:p>
        </p:txBody>
      </p:sp>
      <p:sp>
        <p:nvSpPr>
          <p:cNvPr id="30" name="Text 27"/>
          <p:cNvSpPr/>
          <p:nvPr/>
        </p:nvSpPr>
        <p:spPr>
          <a:xfrm>
            <a:off x="5376672" y="6821424"/>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Casters, leveling feet, plinths, anchoring points and transport skids</a:t>
            </a:r>
            <a:endParaRPr lang="en-US" sz="640" dirty="0"/>
          </a:p>
        </p:txBody>
      </p:sp>
      <p:sp>
        <p:nvSpPr>
          <p:cNvPr id="31" name="Shape 28"/>
          <p:cNvSpPr/>
          <p:nvPr/>
        </p:nvSpPr>
        <p:spPr>
          <a:xfrm>
            <a:off x="3675888" y="7690104"/>
            <a:ext cx="3346704" cy="749808"/>
          </a:xfrm>
          <a:prstGeom prst="roundRect">
            <a:avLst>
              <a:gd name="adj" fmla="val 9756"/>
            </a:avLst>
          </a:prstGeom>
          <a:solidFill>
            <a:srgbClr val="F2F7F8"/>
          </a:solidFill>
          <a:ln w="8890">
            <a:solidFill>
              <a:srgbClr val="DDE5EA"/>
            </a:solidFill>
            <a:prstDash val="solid"/>
          </a:ln>
        </p:spPr>
      </p:sp>
      <p:sp>
        <p:nvSpPr>
          <p:cNvPr id="32" name="Text 29"/>
          <p:cNvSpPr/>
          <p:nvPr/>
        </p:nvSpPr>
        <p:spPr>
          <a:xfrm>
            <a:off x="3858768" y="7891272"/>
            <a:ext cx="384048" cy="201168"/>
          </a:xfrm>
          <a:prstGeom prst="rect">
            <a:avLst/>
          </a:prstGeom>
          <a:noFill/>
          <a:ln/>
        </p:spPr>
        <p:txBody>
          <a:bodyPr wrap="square" lIns="0" tIns="0" rIns="0" bIns="0" rtlCol="0" anchor="ctr"/>
          <a:lstStyle/>
          <a:p>
            <a:pPr marL="0" indent="0">
              <a:buNone/>
            </a:pPr>
            <a:r>
              <a:rPr lang="en-US" sz="1100" b="1" dirty="0">
                <a:solidFill>
                  <a:srgbClr val="25B7B4"/>
                </a:solidFill>
                <a:latin typeface="Inter Display" pitchFamily="34" charset="0"/>
                <a:ea typeface="Inter Display" pitchFamily="34" charset="-122"/>
                <a:cs typeface="Inter Display" pitchFamily="34" charset="-120"/>
              </a:rPr>
              <a:t>07</a:t>
            </a:r>
            <a:endParaRPr lang="en-US" sz="1100" dirty="0"/>
          </a:p>
        </p:txBody>
      </p:sp>
      <p:sp>
        <p:nvSpPr>
          <p:cNvPr id="33" name="Text 30"/>
          <p:cNvSpPr/>
          <p:nvPr/>
        </p:nvSpPr>
        <p:spPr>
          <a:xfrm>
            <a:off x="4370832" y="7808976"/>
            <a:ext cx="1005840" cy="201168"/>
          </a:xfrm>
          <a:prstGeom prst="rect">
            <a:avLst/>
          </a:prstGeom>
          <a:noFill/>
          <a:ln/>
        </p:spPr>
        <p:txBody>
          <a:bodyPr wrap="square" lIns="0" tIns="0" rIns="0" bIns="0" rtlCol="0" anchor="ctr">
            <a:normAutofit/>
          </a:bodyPr>
          <a:lstStyle/>
          <a:p>
            <a:pPr marL="0" indent="0">
              <a:buNone/>
            </a:pPr>
            <a:r>
              <a:rPr lang="en-US" sz="860" b="1" dirty="0">
                <a:solidFill>
                  <a:srgbClr val="0D2B4A"/>
                </a:solidFill>
                <a:latin typeface="Inter Display" pitchFamily="34" charset="0"/>
                <a:ea typeface="Inter Display" pitchFamily="34" charset="-122"/>
                <a:cs typeface="Inter Display" pitchFamily="34" charset="-120"/>
              </a:rPr>
              <a:t>Accessory zones</a:t>
            </a:r>
            <a:endParaRPr lang="en-US" sz="860" dirty="0"/>
          </a:p>
        </p:txBody>
      </p:sp>
      <p:sp>
        <p:nvSpPr>
          <p:cNvPr id="34" name="Text 31"/>
          <p:cNvSpPr/>
          <p:nvPr/>
        </p:nvSpPr>
        <p:spPr>
          <a:xfrm>
            <a:off x="5376672" y="7790688"/>
            <a:ext cx="1399032" cy="365760"/>
          </a:xfrm>
          <a:prstGeom prst="rect">
            <a:avLst/>
          </a:prstGeom>
          <a:noFill/>
          <a:ln/>
        </p:spPr>
        <p:txBody>
          <a:bodyPr wrap="square" lIns="0" tIns="0" rIns="0" bIns="0" rtlCol="0" anchor="ctr">
            <a:normAutofit/>
          </a:bodyPr>
          <a:lstStyle/>
          <a:p>
            <a:pPr marL="0" indent="0">
              <a:buNone/>
            </a:pPr>
            <a:r>
              <a:rPr lang="en-US" sz="640" dirty="0">
                <a:solidFill>
                  <a:srgbClr val="607587"/>
                </a:solidFill>
                <a:latin typeface="Inter" pitchFamily="34" charset="0"/>
                <a:ea typeface="Inter" pitchFamily="34" charset="-122"/>
                <a:cs typeface="Inter" pitchFamily="34" charset="-120"/>
              </a:rPr>
              <a:t>0U PDU, vertical cable managers, fan trays, shelves and grounding kits</a:t>
            </a:r>
            <a:endParaRPr lang="en-US" sz="640" dirty="0"/>
          </a:p>
        </p:txBody>
      </p:sp>
      <p:sp>
        <p:nvSpPr>
          <p:cNvPr id="35" name="Shape 32"/>
          <p:cNvSpPr/>
          <p:nvPr/>
        </p:nvSpPr>
        <p:spPr>
          <a:xfrm>
            <a:off x="3675888" y="8759952"/>
            <a:ext cx="3346704" cy="640080"/>
          </a:xfrm>
          <a:prstGeom prst="roundRect">
            <a:avLst>
              <a:gd name="adj" fmla="val 7143"/>
            </a:avLst>
          </a:prstGeom>
          <a:solidFill>
            <a:srgbClr val="0D2B4A"/>
          </a:solidFill>
          <a:ln w="12700">
            <a:solidFill>
              <a:srgbClr val="0D2B4A"/>
            </a:solidFill>
            <a:prstDash val="solid"/>
          </a:ln>
        </p:spPr>
      </p:sp>
      <p:sp>
        <p:nvSpPr>
          <p:cNvPr id="36" name="Text 33"/>
          <p:cNvSpPr/>
          <p:nvPr/>
        </p:nvSpPr>
        <p:spPr>
          <a:xfrm>
            <a:off x="3913632" y="8961120"/>
            <a:ext cx="2871216" cy="182880"/>
          </a:xfrm>
          <a:prstGeom prst="rect">
            <a:avLst/>
          </a:prstGeom>
          <a:noFill/>
          <a:ln/>
        </p:spPr>
        <p:txBody>
          <a:bodyPr wrap="square" lIns="0" tIns="0" rIns="0" bIns="0" rtlCol="0" anchor="ctr">
            <a:normAutofit/>
          </a:bodyPr>
          <a:lstStyle/>
          <a:p>
            <a:pPr marL="0" indent="0" algn="ctr">
              <a:buNone/>
            </a:pPr>
            <a:r>
              <a:rPr lang="en-US" sz="700" b="1" dirty="0">
                <a:solidFill>
                  <a:srgbClr val="FFFFFF"/>
                </a:solidFill>
                <a:latin typeface="Inter" pitchFamily="34" charset="0"/>
                <a:ea typeface="Inter" pitchFamily="34" charset="-122"/>
                <a:cs typeface="Inter" pitchFamily="34" charset="-120"/>
              </a:rPr>
              <a:t>Configuration is frozen through the approved drawing and order code before production.</a:t>
            </a:r>
            <a:endParaRPr lang="en-US" sz="700" dirty="0"/>
          </a:p>
        </p:txBody>
      </p:sp>
      <p:sp>
        <p:nvSpPr>
          <p:cNvPr id="37"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AS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Model and configuration matrix</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consistent ordering structure makes product selection, quotations and repeat orders easier.</a:t>
            </a:r>
            <a:endParaRPr lang="en-US" sz="98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30352" y="1920240"/>
          <a:ext cx="6492240" cy="4315968"/>
        </p:xfrm>
        <a:graphic>
          <a:graphicData uri="http://schemas.openxmlformats.org/drawingml/2006/table">
            <a:tbl>
              <a:tblPr/>
              <a:tblGrid>
                <a:gridCol w="530352">
                  <a:extLst>
                    <a:ext uri="{9D8B030D-6E8A-4147-A177-3AD203B41FA5}">
                      <a16:colId xmlns:a16="http://schemas.microsoft.com/office/drawing/2014/main" val="20000"/>
                    </a:ext>
                  </a:extLst>
                </a:gridCol>
                <a:gridCol w="1133856">
                  <a:extLst>
                    <a:ext uri="{9D8B030D-6E8A-4147-A177-3AD203B41FA5}">
                      <a16:colId xmlns:a16="http://schemas.microsoft.com/office/drawing/2014/main" val="20001"/>
                    </a:ext>
                  </a:extLst>
                </a:gridCol>
                <a:gridCol w="1005840">
                  <a:extLst>
                    <a:ext uri="{9D8B030D-6E8A-4147-A177-3AD203B41FA5}">
                      <a16:colId xmlns:a16="http://schemas.microsoft.com/office/drawing/2014/main" val="20002"/>
                    </a:ext>
                  </a:extLst>
                </a:gridCol>
                <a:gridCol w="1938528">
                  <a:extLst>
                    <a:ext uri="{9D8B030D-6E8A-4147-A177-3AD203B41FA5}">
                      <a16:colId xmlns:a16="http://schemas.microsoft.com/office/drawing/2014/main" val="20003"/>
                    </a:ext>
                  </a:extLst>
                </a:gridCol>
                <a:gridCol w="1883664">
                  <a:extLst>
                    <a:ext uri="{9D8B030D-6E8A-4147-A177-3AD203B41FA5}">
                      <a16:colId xmlns:a16="http://schemas.microsoft.com/office/drawing/2014/main" val="20004"/>
                    </a:ext>
                  </a:extLst>
                </a:gridCol>
              </a:tblGrid>
              <a:tr h="457200">
                <a:tc>
                  <a:txBody>
                    <a:bodyPr/>
                    <a:lstStyle/>
                    <a:p>
                      <a:pPr marL="0" indent="0">
                        <a:buNone/>
                      </a:pPr>
                      <a:r>
                        <a:rPr lang="en-US" sz="700" b="1" dirty="0">
                          <a:solidFill>
                            <a:srgbClr val="FFFFFF"/>
                          </a:solidFill>
                          <a:latin typeface="Inter" pitchFamily="34" charset="0"/>
                          <a:ea typeface="Inter" pitchFamily="34" charset="-122"/>
                          <a:cs typeface="Inter" pitchFamily="34" charset="-120"/>
                        </a:rPr>
                        <a:t>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Nominal height</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Width</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Depth options</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Standard package</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18U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~987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2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22U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~1,164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2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27U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~1,387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2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32U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~1,609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37U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~1,832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42U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~2,054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 1,000 / 1,200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57200">
                <a:tc>
                  <a:txBody>
                    <a:bodyPr/>
                    <a:lstStyle/>
                    <a:p>
                      <a:pPr marL="0" indent="0">
                        <a:buNone/>
                      </a:pPr>
                      <a:r>
                        <a:rPr lang="en-US" sz="700" dirty="0">
                          <a:solidFill>
                            <a:srgbClr val="172734"/>
                          </a:solidFill>
                          <a:latin typeface="Inter" pitchFamily="34" charset="0"/>
                          <a:ea typeface="Inter" pitchFamily="34" charset="-122"/>
                          <a:cs typeface="Inter" pitchFamily="34" charset="-120"/>
                        </a:rPr>
                        <a:t>47U</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~2,276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600 / 800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800 / 1,000 / 1,200 mm</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 fans + 1 shelf</a:t>
                      </a:r>
                      <a:endParaRPr lang="en-US" sz="700" dirty="0">
                        <a:latin typeface="Inter" charset="0"/>
                        <a:ea typeface="Inter" charset="0"/>
                        <a:cs typeface="Inter" charset="0"/>
                      </a:endParaRPr>
                    </a:p>
                  </a:txBody>
                  <a:tcPr marL="50292" marR="50292" marT="50292" marB="50292">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6" name="Shape 3"/>
          <p:cNvSpPr/>
          <p:nvPr/>
        </p:nvSpPr>
        <p:spPr>
          <a:xfrm>
            <a:off x="530352" y="6611112"/>
            <a:ext cx="6492240" cy="2084832"/>
          </a:xfrm>
          <a:prstGeom prst="roundRect">
            <a:avLst>
              <a:gd name="adj" fmla="val 3509"/>
            </a:avLst>
          </a:prstGeom>
          <a:solidFill>
            <a:srgbClr val="FFFFFF"/>
          </a:solidFill>
          <a:ln w="12700">
            <a:solidFill>
              <a:srgbClr val="DDE5EA"/>
            </a:solidFill>
            <a:prstDash val="solid"/>
          </a:ln>
        </p:spPr>
      </p:sp>
      <p:sp>
        <p:nvSpPr>
          <p:cNvPr id="7" name="Text 4"/>
          <p:cNvSpPr/>
          <p:nvPr/>
        </p:nvSpPr>
        <p:spPr>
          <a:xfrm>
            <a:off x="768096" y="6885432"/>
            <a:ext cx="2103120" cy="237744"/>
          </a:xfrm>
          <a:prstGeom prst="rect">
            <a:avLst/>
          </a:prstGeom>
          <a:noFill/>
          <a:ln/>
        </p:spPr>
        <p:txBody>
          <a:bodyPr wrap="square" lIns="0" tIns="0" rIns="0" bIns="0" rtlCol="0" anchor="ctr"/>
          <a:lstStyle/>
          <a:p>
            <a:pPr marL="0" indent="0">
              <a:buNone/>
            </a:pPr>
            <a:r>
              <a:rPr lang="en-US" sz="1200" b="1" dirty="0">
                <a:solidFill>
                  <a:srgbClr val="0D2B4A"/>
                </a:solidFill>
                <a:latin typeface="Inter Display" pitchFamily="34" charset="0"/>
                <a:ea typeface="Inter Display" pitchFamily="34" charset="-122"/>
                <a:cs typeface="Inter Display" pitchFamily="34" charset="-120"/>
              </a:rPr>
              <a:t>Ordering code</a:t>
            </a:r>
            <a:endParaRPr lang="en-US" sz="1200" dirty="0"/>
          </a:p>
        </p:txBody>
      </p:sp>
      <p:sp>
        <p:nvSpPr>
          <p:cNvPr id="8" name="Text 5"/>
          <p:cNvSpPr/>
          <p:nvPr/>
        </p:nvSpPr>
        <p:spPr>
          <a:xfrm>
            <a:off x="768096" y="7351776"/>
            <a:ext cx="4434840" cy="402336"/>
          </a:xfrm>
          <a:prstGeom prst="rect">
            <a:avLst/>
          </a:prstGeom>
          <a:noFill/>
          <a:ln/>
        </p:spPr>
        <p:txBody>
          <a:bodyPr wrap="square" lIns="0" tIns="0" rIns="0" bIns="0" rtlCol="0" anchor="ctr"/>
          <a:lstStyle/>
          <a:p>
            <a:pPr marL="0" indent="0">
              <a:buNone/>
            </a:pPr>
            <a:r>
              <a:rPr lang="en-US" sz="2200" b="1" kern="0" spc="100" dirty="0">
                <a:solidFill>
                  <a:srgbClr val="25B7B4"/>
                </a:solidFill>
                <a:latin typeface="Inter Display" pitchFamily="34" charset="0"/>
                <a:ea typeface="Inter Display" pitchFamily="34" charset="-122"/>
                <a:cs typeface="Inter Display" pitchFamily="34" charset="-120"/>
              </a:rPr>
              <a:t>AS - 42 - 08 - 10 - M - K</a:t>
            </a:r>
            <a:endParaRPr lang="en-US" sz="2200" dirty="0"/>
          </a:p>
        </p:txBody>
      </p:sp>
      <p:sp>
        <p:nvSpPr>
          <p:cNvPr id="9" name="Text 6"/>
          <p:cNvSpPr/>
          <p:nvPr/>
        </p:nvSpPr>
        <p:spPr>
          <a:xfrm>
            <a:off x="786384"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AS</a:t>
            </a:r>
            <a:endParaRPr lang="en-US" sz="760" dirty="0"/>
          </a:p>
        </p:txBody>
      </p:sp>
      <p:sp>
        <p:nvSpPr>
          <p:cNvPr id="10" name="Text 7"/>
          <p:cNvSpPr/>
          <p:nvPr/>
        </p:nvSpPr>
        <p:spPr>
          <a:xfrm>
            <a:off x="621792"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family</a:t>
            </a:r>
            <a:endParaRPr lang="en-US" sz="580" dirty="0"/>
          </a:p>
        </p:txBody>
      </p:sp>
      <p:sp>
        <p:nvSpPr>
          <p:cNvPr id="11" name="Text 8"/>
          <p:cNvSpPr/>
          <p:nvPr/>
        </p:nvSpPr>
        <p:spPr>
          <a:xfrm>
            <a:off x="1773936"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42</a:t>
            </a:r>
            <a:endParaRPr lang="en-US" sz="760" dirty="0"/>
          </a:p>
        </p:txBody>
      </p:sp>
      <p:sp>
        <p:nvSpPr>
          <p:cNvPr id="5" name="Text 9"/>
          <p:cNvSpPr/>
          <p:nvPr/>
        </p:nvSpPr>
        <p:spPr>
          <a:xfrm>
            <a:off x="1609344"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rack units</a:t>
            </a:r>
            <a:endParaRPr lang="en-US" sz="580" dirty="0"/>
          </a:p>
        </p:txBody>
      </p:sp>
      <p:sp>
        <p:nvSpPr>
          <p:cNvPr id="13" name="Text 10"/>
          <p:cNvSpPr/>
          <p:nvPr/>
        </p:nvSpPr>
        <p:spPr>
          <a:xfrm>
            <a:off x="2761488"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08</a:t>
            </a:r>
            <a:endParaRPr lang="en-US" sz="760" dirty="0"/>
          </a:p>
        </p:txBody>
      </p:sp>
      <p:sp>
        <p:nvSpPr>
          <p:cNvPr id="14" name="Text 11"/>
          <p:cNvSpPr/>
          <p:nvPr/>
        </p:nvSpPr>
        <p:spPr>
          <a:xfrm>
            <a:off x="2596896"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800 mm width</a:t>
            </a:r>
            <a:endParaRPr lang="en-US" sz="580" dirty="0"/>
          </a:p>
        </p:txBody>
      </p:sp>
      <p:sp>
        <p:nvSpPr>
          <p:cNvPr id="15" name="Text 12"/>
          <p:cNvSpPr/>
          <p:nvPr/>
        </p:nvSpPr>
        <p:spPr>
          <a:xfrm>
            <a:off x="3749040"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10</a:t>
            </a:r>
            <a:endParaRPr lang="en-US" sz="760" dirty="0"/>
          </a:p>
        </p:txBody>
      </p:sp>
      <p:sp>
        <p:nvSpPr>
          <p:cNvPr id="16" name="Text 13"/>
          <p:cNvSpPr/>
          <p:nvPr/>
        </p:nvSpPr>
        <p:spPr>
          <a:xfrm>
            <a:off x="3584448"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1,000 mm depth</a:t>
            </a:r>
            <a:endParaRPr lang="en-US" sz="580" dirty="0"/>
          </a:p>
        </p:txBody>
      </p:sp>
      <p:sp>
        <p:nvSpPr>
          <p:cNvPr id="17" name="Text 14"/>
          <p:cNvSpPr/>
          <p:nvPr/>
        </p:nvSpPr>
        <p:spPr>
          <a:xfrm>
            <a:off x="4736592"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M</a:t>
            </a:r>
            <a:endParaRPr lang="en-US" sz="760" dirty="0"/>
          </a:p>
        </p:txBody>
      </p:sp>
      <p:sp>
        <p:nvSpPr>
          <p:cNvPr id="18" name="Text 15"/>
          <p:cNvSpPr/>
          <p:nvPr/>
        </p:nvSpPr>
        <p:spPr>
          <a:xfrm>
            <a:off x="4572000"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mesh doors</a:t>
            </a:r>
            <a:endParaRPr lang="en-US" sz="580" dirty="0"/>
          </a:p>
        </p:txBody>
      </p:sp>
      <p:sp>
        <p:nvSpPr>
          <p:cNvPr id="19" name="Text 16"/>
          <p:cNvSpPr/>
          <p:nvPr/>
        </p:nvSpPr>
        <p:spPr>
          <a:xfrm>
            <a:off x="5724144" y="7973568"/>
            <a:ext cx="502920" cy="164592"/>
          </a:xfrm>
          <a:prstGeom prst="rect">
            <a:avLst/>
          </a:prstGeom>
          <a:noFill/>
          <a:ln/>
        </p:spPr>
        <p:txBody>
          <a:bodyPr wrap="square" lIns="0" tIns="0" rIns="0" bIns="0" rtlCol="0" anchor="ctr"/>
          <a:lstStyle/>
          <a:p>
            <a:pPr marL="0" indent="0" algn="ctr">
              <a:buNone/>
            </a:pPr>
            <a:r>
              <a:rPr lang="en-US" sz="760" b="1" dirty="0">
                <a:solidFill>
                  <a:srgbClr val="0D2B4A"/>
                </a:solidFill>
                <a:latin typeface="Inter" pitchFamily="34" charset="0"/>
                <a:ea typeface="Inter" pitchFamily="34" charset="-122"/>
                <a:cs typeface="Inter" pitchFamily="34" charset="-120"/>
              </a:rPr>
              <a:t>K</a:t>
            </a:r>
            <a:endParaRPr lang="en-US" sz="760" dirty="0"/>
          </a:p>
        </p:txBody>
      </p:sp>
      <p:sp>
        <p:nvSpPr>
          <p:cNvPr id="20" name="Text 17"/>
          <p:cNvSpPr/>
          <p:nvPr/>
        </p:nvSpPr>
        <p:spPr>
          <a:xfrm>
            <a:off x="5559552" y="8193024"/>
            <a:ext cx="841248" cy="237744"/>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knock-down</a:t>
            </a:r>
            <a:endParaRPr lang="en-US" sz="580" dirty="0"/>
          </a:p>
        </p:txBody>
      </p:sp>
      <p:sp>
        <p:nvSpPr>
          <p:cNvPr id="21" name="Text 18"/>
          <p:cNvSpPr/>
          <p:nvPr/>
        </p:nvSpPr>
        <p:spPr>
          <a:xfrm>
            <a:off x="548640" y="9171432"/>
            <a:ext cx="6400800" cy="320040"/>
          </a:xfrm>
          <a:prstGeom prst="rect">
            <a:avLst/>
          </a:prstGeom>
          <a:noFill/>
          <a:ln/>
        </p:spPr>
        <p:txBody>
          <a:bodyPr wrap="square" lIns="0" tIns="0" rIns="0" bIns="0" rtlCol="0" anchor="ctr">
            <a:normAutofit/>
          </a:bodyPr>
          <a:lstStyle/>
          <a:p>
            <a:pPr marL="0" indent="0">
              <a:buNone/>
            </a:pPr>
            <a:r>
              <a:rPr lang="en-US" sz="720" i="1" dirty="0">
                <a:solidFill>
                  <a:srgbClr val="607587"/>
                </a:solidFill>
                <a:latin typeface="Inter" pitchFamily="34" charset="0"/>
                <a:ea typeface="Inter" pitchFamily="34" charset="-122"/>
                <a:cs typeface="Inter" pitchFamily="34" charset="-120"/>
              </a:rPr>
              <a:t>Final heights and usable mounting depths must be confirmed on the signed project datasheet.</a:t>
            </a:r>
            <a:endParaRPr lang="en-US" sz="72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NS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Network and edge cabinets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broad 19-inch portfolio for structured cabling, edge compute, CCTV, telecom and compact server-room applications.</a:t>
            </a:r>
            <a:endParaRPr lang="en-US" sz="980" dirty="0"/>
          </a:p>
        </p:txBody>
      </p:sp>
      <p:sp>
        <p:nvSpPr>
          <p:cNvPr id="5" name="Shape 3"/>
          <p:cNvSpPr/>
          <p:nvPr/>
        </p:nvSpPr>
        <p:spPr>
          <a:xfrm>
            <a:off x="5285232" y="411480"/>
            <a:ext cx="1417320" cy="274320"/>
          </a:xfrm>
          <a:prstGeom prst="roundRect">
            <a:avLst>
              <a:gd name="adj" fmla="val 16667"/>
            </a:avLst>
          </a:prstGeom>
          <a:solidFill>
            <a:srgbClr val="2C8C72"/>
          </a:solidFill>
          <a:ln w="12700">
            <a:solidFill>
              <a:srgbClr val="2C8C72"/>
            </a:solidFill>
            <a:prstDash val="solid"/>
          </a:ln>
        </p:spPr>
      </p:sp>
      <p:sp>
        <p:nvSpPr>
          <p:cNvPr id="6" name="Text 4"/>
          <p:cNvSpPr/>
          <p:nvPr/>
        </p:nvSpPr>
        <p:spPr>
          <a:xfrm>
            <a:off x="5349240"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 PRODUCT FAMILY</a:t>
            </a:r>
            <a:endParaRPr lang="en-US" sz="630" dirty="0"/>
          </a:p>
        </p:txBody>
      </p:sp>
      <p:sp>
        <p:nvSpPr>
          <p:cNvPr id="7" name="Shape 5"/>
          <p:cNvSpPr/>
          <p:nvPr/>
        </p:nvSpPr>
        <p:spPr>
          <a:xfrm>
            <a:off x="530352" y="1883664"/>
            <a:ext cx="6492240" cy="2487168"/>
          </a:xfrm>
          <a:prstGeom prst="roundRect">
            <a:avLst>
              <a:gd name="adj" fmla="val 294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8" name="Image 0" descr="/mnt/data/catalog_work/assets/network_42_group.png"/>
          <p:cNvPicPr>
            <a:picLocks noChangeAspect="1"/>
          </p:cNvPicPr>
          <p:nvPr/>
        </p:nvPicPr>
        <p:blipFill>
          <a:blip r:embed="rId3"/>
          <a:stretch>
            <a:fillRect/>
          </a:stretch>
        </p:blipFill>
        <p:spPr>
          <a:xfrm>
            <a:off x="2323769" y="1975104"/>
            <a:ext cx="2905407" cy="2304288"/>
          </a:xfrm>
          <a:prstGeom prst="rect">
            <a:avLst/>
          </a:prstGeom>
        </p:spPr>
      </p:pic>
      <p:sp>
        <p:nvSpPr>
          <p:cNvPr id="9" name="Shape 6"/>
          <p:cNvSpPr/>
          <p:nvPr/>
        </p:nvSpPr>
        <p:spPr>
          <a:xfrm>
            <a:off x="530352" y="4690872"/>
            <a:ext cx="2029968" cy="1938528"/>
          </a:xfrm>
          <a:prstGeom prst="roundRect">
            <a:avLst>
              <a:gd name="adj" fmla="val 377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0" name="Text 7"/>
          <p:cNvSpPr/>
          <p:nvPr/>
        </p:nvSpPr>
        <p:spPr>
          <a:xfrm>
            <a:off x="713232" y="4928616"/>
            <a:ext cx="1572768" cy="256032"/>
          </a:xfrm>
          <a:prstGeom prst="rect">
            <a:avLst/>
          </a:prstGeom>
          <a:noFill/>
          <a:ln/>
        </p:spPr>
        <p:txBody>
          <a:bodyPr wrap="square" lIns="0" tIns="0" rIns="0" bIns="0" rtlCol="0" anchor="ct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Compact</a:t>
            </a:r>
            <a:endParaRPr lang="en-US" sz="1100" dirty="0"/>
          </a:p>
        </p:txBody>
      </p:sp>
      <p:sp>
        <p:nvSpPr>
          <p:cNvPr id="11" name="Text 8"/>
          <p:cNvSpPr/>
          <p:nvPr/>
        </p:nvSpPr>
        <p:spPr>
          <a:xfrm>
            <a:off x="713232" y="5367528"/>
            <a:ext cx="1572768" cy="329184"/>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4-12U</a:t>
            </a:r>
            <a:endParaRPr lang="en-US" sz="1700" dirty="0"/>
          </a:p>
        </p:txBody>
      </p:sp>
      <p:sp>
        <p:nvSpPr>
          <p:cNvPr id="12" name="Text 9"/>
          <p:cNvSpPr/>
          <p:nvPr/>
        </p:nvSpPr>
        <p:spPr>
          <a:xfrm>
            <a:off x="713232" y="5779008"/>
            <a:ext cx="1572768" cy="219456"/>
          </a:xfrm>
          <a:prstGeom prst="rect">
            <a:avLst/>
          </a:prstGeom>
          <a:noFill/>
          <a:ln/>
        </p:spPr>
        <p:txBody>
          <a:bodyPr wrap="square" lIns="0" tIns="0" rIns="0" bIns="0" rtlCol="0" anchor="ctr">
            <a:normAutofit/>
          </a:bodyPr>
          <a:lstStyle/>
          <a:p>
            <a:pPr marL="0" indent="0">
              <a:buNone/>
            </a:pPr>
            <a:r>
              <a:rPr lang="en-US" sz="730" b="1" dirty="0">
                <a:solidFill>
                  <a:srgbClr val="172734"/>
                </a:solidFill>
                <a:latin typeface="Inter" pitchFamily="34" charset="0"/>
                <a:ea typeface="Inter" pitchFamily="34" charset="-122"/>
                <a:cs typeface="Inter" pitchFamily="34" charset="-120"/>
              </a:rPr>
              <a:t>600 x 450 mm</a:t>
            </a:r>
            <a:endParaRPr lang="en-US" sz="730" dirty="0"/>
          </a:p>
        </p:txBody>
      </p:sp>
      <p:sp>
        <p:nvSpPr>
          <p:cNvPr id="13" name="Text 10"/>
          <p:cNvSpPr/>
          <p:nvPr/>
        </p:nvSpPr>
        <p:spPr>
          <a:xfrm>
            <a:off x="713232" y="6117336"/>
            <a:ext cx="1572768" cy="274320"/>
          </a:xfrm>
          <a:prstGeom prst="rect">
            <a:avLst/>
          </a:prstGeom>
          <a:noFill/>
          <a:ln/>
        </p:spPr>
        <p:txBody>
          <a:bodyPr wrap="square" lIns="0" tIns="0" rIns="0" bIns="0" rtlCol="0" anchor="ctr">
            <a:normAutofit/>
          </a:bodyPr>
          <a:lstStyle/>
          <a:p>
            <a:pPr marL="0" indent="0">
              <a:buNone/>
            </a:pPr>
            <a:r>
              <a:rPr lang="en-US" sz="680" dirty="0">
                <a:solidFill>
                  <a:srgbClr val="607587"/>
                </a:solidFill>
                <a:latin typeface="Inter" pitchFamily="34" charset="0"/>
                <a:ea typeface="Inter" pitchFamily="34" charset="-122"/>
                <a:cs typeface="Inter" pitchFamily="34" charset="-120"/>
              </a:rPr>
              <a:t>Retail, CCTV, small network</a:t>
            </a:r>
            <a:endParaRPr lang="en-US" sz="680" dirty="0"/>
          </a:p>
        </p:txBody>
      </p:sp>
      <p:sp>
        <p:nvSpPr>
          <p:cNvPr id="14" name="Shape 11"/>
          <p:cNvSpPr/>
          <p:nvPr/>
        </p:nvSpPr>
        <p:spPr>
          <a:xfrm>
            <a:off x="2743200" y="4690872"/>
            <a:ext cx="2029968" cy="1938528"/>
          </a:xfrm>
          <a:prstGeom prst="roundRect">
            <a:avLst>
              <a:gd name="adj" fmla="val 377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5" name="Text 12"/>
          <p:cNvSpPr/>
          <p:nvPr/>
        </p:nvSpPr>
        <p:spPr>
          <a:xfrm>
            <a:off x="2926080" y="4928616"/>
            <a:ext cx="1572768" cy="256032"/>
          </a:xfrm>
          <a:prstGeom prst="rect">
            <a:avLst/>
          </a:prstGeom>
          <a:noFill/>
          <a:ln/>
        </p:spPr>
        <p:txBody>
          <a:bodyPr wrap="square" lIns="0" tIns="0" rIns="0" bIns="0" rtlCol="0" anchor="ct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Mid-size</a:t>
            </a:r>
            <a:endParaRPr lang="en-US" sz="1100" dirty="0"/>
          </a:p>
        </p:txBody>
      </p:sp>
      <p:sp>
        <p:nvSpPr>
          <p:cNvPr id="16" name="Text 13"/>
          <p:cNvSpPr/>
          <p:nvPr/>
        </p:nvSpPr>
        <p:spPr>
          <a:xfrm>
            <a:off x="2926080" y="5367528"/>
            <a:ext cx="1572768" cy="329184"/>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18-32U</a:t>
            </a:r>
            <a:endParaRPr lang="en-US" sz="1700" dirty="0"/>
          </a:p>
        </p:txBody>
      </p:sp>
      <p:sp>
        <p:nvSpPr>
          <p:cNvPr id="17" name="Text 14"/>
          <p:cNvSpPr/>
          <p:nvPr/>
        </p:nvSpPr>
        <p:spPr>
          <a:xfrm>
            <a:off x="2926080" y="5779008"/>
            <a:ext cx="1572768" cy="219456"/>
          </a:xfrm>
          <a:prstGeom prst="rect">
            <a:avLst/>
          </a:prstGeom>
          <a:noFill/>
          <a:ln/>
        </p:spPr>
        <p:txBody>
          <a:bodyPr wrap="square" lIns="0" tIns="0" rIns="0" bIns="0" rtlCol="0" anchor="ctr">
            <a:normAutofit/>
          </a:bodyPr>
          <a:lstStyle/>
          <a:p>
            <a:pPr marL="0" indent="0">
              <a:buNone/>
            </a:pPr>
            <a:r>
              <a:rPr lang="en-US" sz="730" b="1" dirty="0">
                <a:solidFill>
                  <a:srgbClr val="172734"/>
                </a:solidFill>
                <a:latin typeface="Inter" pitchFamily="34" charset="0"/>
                <a:ea typeface="Inter" pitchFamily="34" charset="-122"/>
                <a:cs typeface="Inter" pitchFamily="34" charset="-120"/>
              </a:rPr>
              <a:t>600 x 600-900 mm</a:t>
            </a:r>
            <a:endParaRPr lang="en-US" sz="730" dirty="0"/>
          </a:p>
        </p:txBody>
      </p:sp>
      <p:sp>
        <p:nvSpPr>
          <p:cNvPr id="18" name="Text 15"/>
          <p:cNvSpPr/>
          <p:nvPr/>
        </p:nvSpPr>
        <p:spPr>
          <a:xfrm>
            <a:off x="2926080" y="6117336"/>
            <a:ext cx="1572768" cy="274320"/>
          </a:xfrm>
          <a:prstGeom prst="rect">
            <a:avLst/>
          </a:prstGeom>
          <a:noFill/>
          <a:ln/>
        </p:spPr>
        <p:txBody>
          <a:bodyPr wrap="square" lIns="0" tIns="0" rIns="0" bIns="0" rtlCol="0" anchor="ctr">
            <a:normAutofit/>
          </a:bodyPr>
          <a:lstStyle/>
          <a:p>
            <a:pPr marL="0" indent="0">
              <a:buNone/>
            </a:pPr>
            <a:r>
              <a:rPr lang="en-US" sz="680" dirty="0">
                <a:solidFill>
                  <a:srgbClr val="607587"/>
                </a:solidFill>
                <a:latin typeface="Inter" pitchFamily="34" charset="0"/>
                <a:ea typeface="Inter" pitchFamily="34" charset="-122"/>
                <a:cs typeface="Inter" pitchFamily="34" charset="-120"/>
              </a:rPr>
              <a:t>Edge rooms and branch IT</a:t>
            </a:r>
            <a:endParaRPr lang="en-US" sz="680" dirty="0"/>
          </a:p>
        </p:txBody>
      </p:sp>
      <p:sp>
        <p:nvSpPr>
          <p:cNvPr id="19" name="Shape 16"/>
          <p:cNvSpPr/>
          <p:nvPr/>
        </p:nvSpPr>
        <p:spPr>
          <a:xfrm>
            <a:off x="4956048" y="4690872"/>
            <a:ext cx="2029968" cy="1938528"/>
          </a:xfrm>
          <a:prstGeom prst="roundRect">
            <a:avLst>
              <a:gd name="adj" fmla="val 3774"/>
            </a:avLst>
          </a:prstGeom>
          <a:solidFill>
            <a:srgbClr val="F0F8FA"/>
          </a:solidFill>
          <a:ln w="8890">
            <a:solidFill>
              <a:srgbClr val="DDE5EA"/>
            </a:solidFill>
            <a:prstDash val="solid"/>
          </a:ln>
          <a:effectLst>
            <a:outerShdw blurRad="19050" dist="5080" dir="2700000" algn="bl" rotWithShape="0">
              <a:srgbClr val="000000">
                <a:alpha val="10000"/>
              </a:srgbClr>
            </a:outerShdw>
          </a:effectLst>
        </p:spPr>
      </p:sp>
      <p:sp>
        <p:nvSpPr>
          <p:cNvPr id="20" name="Text 17"/>
          <p:cNvSpPr/>
          <p:nvPr/>
        </p:nvSpPr>
        <p:spPr>
          <a:xfrm>
            <a:off x="5138928" y="4928616"/>
            <a:ext cx="1572768" cy="256032"/>
          </a:xfrm>
          <a:prstGeom prst="rect">
            <a:avLst/>
          </a:prstGeom>
          <a:noFill/>
          <a:ln/>
        </p:spPr>
        <p:txBody>
          <a:bodyPr wrap="square" lIns="0" tIns="0" rIns="0" bIns="0" rtlCol="0" anchor="ct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Full-height</a:t>
            </a:r>
            <a:endParaRPr lang="en-US" sz="1100" dirty="0"/>
          </a:p>
        </p:txBody>
      </p:sp>
      <p:sp>
        <p:nvSpPr>
          <p:cNvPr id="21" name="Text 18"/>
          <p:cNvSpPr/>
          <p:nvPr/>
        </p:nvSpPr>
        <p:spPr>
          <a:xfrm>
            <a:off x="5138928" y="5367528"/>
            <a:ext cx="1572768" cy="329184"/>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42U</a:t>
            </a:r>
            <a:endParaRPr lang="en-US" sz="1700" dirty="0"/>
          </a:p>
        </p:txBody>
      </p:sp>
      <p:sp>
        <p:nvSpPr>
          <p:cNvPr id="22" name="Text 19"/>
          <p:cNvSpPr/>
          <p:nvPr/>
        </p:nvSpPr>
        <p:spPr>
          <a:xfrm>
            <a:off x="5138928" y="5779008"/>
            <a:ext cx="1572768" cy="219456"/>
          </a:xfrm>
          <a:prstGeom prst="rect">
            <a:avLst/>
          </a:prstGeom>
          <a:noFill/>
          <a:ln/>
        </p:spPr>
        <p:txBody>
          <a:bodyPr wrap="square" lIns="0" tIns="0" rIns="0" bIns="0" rtlCol="0" anchor="ctr">
            <a:normAutofit/>
          </a:bodyPr>
          <a:lstStyle/>
          <a:p>
            <a:pPr marL="0" indent="0">
              <a:buNone/>
            </a:pPr>
            <a:r>
              <a:rPr lang="en-US" sz="730" b="1" dirty="0">
                <a:solidFill>
                  <a:srgbClr val="172734"/>
                </a:solidFill>
                <a:latin typeface="Inter" pitchFamily="34" charset="0"/>
                <a:ea typeface="Inter" pitchFamily="34" charset="-122"/>
                <a:cs typeface="Inter" pitchFamily="34" charset="-120"/>
              </a:rPr>
              <a:t>600/800 x 600-1,000 mm</a:t>
            </a:r>
            <a:endParaRPr lang="en-US" sz="730" dirty="0"/>
          </a:p>
        </p:txBody>
      </p:sp>
      <p:sp>
        <p:nvSpPr>
          <p:cNvPr id="23" name="Text 20"/>
          <p:cNvSpPr/>
          <p:nvPr/>
        </p:nvSpPr>
        <p:spPr>
          <a:xfrm>
            <a:off x="5138928" y="6117336"/>
            <a:ext cx="1572768" cy="274320"/>
          </a:xfrm>
          <a:prstGeom prst="rect">
            <a:avLst/>
          </a:prstGeom>
          <a:noFill/>
          <a:ln/>
        </p:spPr>
        <p:txBody>
          <a:bodyPr wrap="square" lIns="0" tIns="0" rIns="0" bIns="0" rtlCol="0" anchor="ctr">
            <a:normAutofit/>
          </a:bodyPr>
          <a:lstStyle/>
          <a:p>
            <a:pPr marL="0" indent="0">
              <a:buNone/>
            </a:pPr>
            <a:r>
              <a:rPr lang="en-US" sz="680" dirty="0">
                <a:solidFill>
                  <a:srgbClr val="607587"/>
                </a:solidFill>
                <a:latin typeface="Inter" pitchFamily="34" charset="0"/>
                <a:ea typeface="Inter" pitchFamily="34" charset="-122"/>
                <a:cs typeface="Inter" pitchFamily="34" charset="-120"/>
              </a:rPr>
              <a:t>Network and server rooms</a:t>
            </a:r>
            <a:endParaRPr lang="en-US" sz="680" dirty="0"/>
          </a:p>
        </p:txBody>
      </p:sp>
      <p:sp>
        <p:nvSpPr>
          <p:cNvPr id="24" name="Shape 21"/>
          <p:cNvSpPr/>
          <p:nvPr/>
        </p:nvSpPr>
        <p:spPr>
          <a:xfrm>
            <a:off x="530352" y="7040880"/>
            <a:ext cx="6492240" cy="1719072"/>
          </a:xfrm>
          <a:prstGeom prst="roundRect">
            <a:avLst>
              <a:gd name="adj" fmla="val 4255"/>
            </a:avLst>
          </a:prstGeom>
          <a:solidFill>
            <a:srgbClr val="0D2B4A"/>
          </a:solidFill>
          <a:ln w="12700">
            <a:solidFill>
              <a:srgbClr val="0D2B4A"/>
            </a:solidFill>
            <a:prstDash val="solid"/>
          </a:ln>
        </p:spPr>
      </p:sp>
      <p:sp>
        <p:nvSpPr>
          <p:cNvPr id="25" name="Text 22"/>
          <p:cNvSpPr/>
          <p:nvPr/>
        </p:nvSpPr>
        <p:spPr>
          <a:xfrm>
            <a:off x="786384" y="7333488"/>
            <a:ext cx="2743200" cy="256032"/>
          </a:xfrm>
          <a:prstGeom prst="rect">
            <a:avLst/>
          </a:prstGeom>
          <a:noFill/>
          <a:ln/>
        </p:spPr>
        <p:txBody>
          <a:bodyPr wrap="square" lIns="0" tIns="0" rIns="0" bIns="0" rtlCol="0" anchor="ctr"/>
          <a:lstStyle/>
          <a:p>
            <a:pPr marL="0" indent="0">
              <a:buNone/>
            </a:pPr>
            <a:r>
              <a:rPr lang="en-US" sz="1300" b="1" dirty="0">
                <a:solidFill>
                  <a:srgbClr val="FFFFFF"/>
                </a:solidFill>
                <a:latin typeface="Inter Display" pitchFamily="34" charset="0"/>
                <a:ea typeface="Inter Display" pitchFamily="34" charset="-122"/>
                <a:cs typeface="Inter Display" pitchFamily="34" charset="-120"/>
              </a:rPr>
              <a:t>Standard configuration options</a:t>
            </a:r>
            <a:endParaRPr lang="en-US" sz="1300" dirty="0"/>
          </a:p>
        </p:txBody>
      </p:sp>
      <p:sp>
        <p:nvSpPr>
          <p:cNvPr id="26" name="Text 23"/>
          <p:cNvSpPr/>
          <p:nvPr/>
        </p:nvSpPr>
        <p:spPr>
          <a:xfrm>
            <a:off x="786384" y="7735824"/>
            <a:ext cx="5779008" cy="731520"/>
          </a:xfrm>
          <a:prstGeom prst="rect">
            <a:avLst/>
          </a:prstGeom>
          <a:noFill/>
          <a:ln/>
        </p:spPr>
        <p:txBody>
          <a:bodyPr wrap="square" lIns="635" tIns="635" rIns="635" bIns="635" rtlCol="0" anchor="ctr">
            <a:normAutofit/>
          </a:bodyPr>
          <a:lstStyle/>
          <a:p>
            <a:pPr marL="139700" indent="-139700">
              <a:buSzPct val="100000"/>
              <a:buChar char="•"/>
            </a:pPr>
            <a:r>
              <a:rPr lang="en-US" sz="820" dirty="0">
                <a:solidFill>
                  <a:srgbClr val="DCE8F0"/>
                </a:solidFill>
                <a:latin typeface="Inter" pitchFamily="34" charset="0"/>
                <a:ea typeface="Inter" pitchFamily="34" charset="-122"/>
                <a:cs typeface="Inter" pitchFamily="34" charset="-120"/>
              </a:rPr>
              <a:t>Perforated or glass front door</a:t>
            </a:r>
            <a:endParaRPr lang="en-US" sz="820" dirty="0"/>
          </a:p>
          <a:p>
            <a:pPr marL="139700" indent="-139700">
              <a:buSzPct val="100000"/>
              <a:buChar char="•"/>
            </a:pPr>
            <a:r>
              <a:rPr lang="en-US" sz="820" dirty="0">
                <a:solidFill>
                  <a:srgbClr val="DCE8F0"/>
                </a:solidFill>
                <a:latin typeface="Inter" pitchFamily="34" charset="0"/>
                <a:ea typeface="Inter" pitchFamily="34" charset="-122"/>
                <a:cs typeface="Inter" pitchFamily="34" charset="-120"/>
              </a:rPr>
              <a:t>Removable side panels and lockable doors</a:t>
            </a:r>
            <a:endParaRPr lang="en-US" sz="820" dirty="0"/>
          </a:p>
          <a:p>
            <a:pPr marL="139700" indent="-139700">
              <a:buSzPct val="100000"/>
              <a:buChar char="•"/>
            </a:pPr>
            <a:r>
              <a:rPr lang="en-US" sz="820" dirty="0">
                <a:solidFill>
                  <a:srgbClr val="DCE8F0"/>
                </a:solidFill>
                <a:latin typeface="Inter" pitchFamily="34" charset="0"/>
                <a:ea typeface="Inter" pitchFamily="34" charset="-122"/>
                <a:cs typeface="Inter" pitchFamily="34" charset="-120"/>
              </a:rPr>
              <a:t>Adjustable 19-inch rails and cable-entry knock-outs</a:t>
            </a:r>
            <a:endParaRPr lang="en-US" sz="820" dirty="0"/>
          </a:p>
          <a:p>
            <a:pPr marL="139700" indent="-139700">
              <a:buSzPct val="100000"/>
              <a:buChar char="•"/>
            </a:pPr>
            <a:r>
              <a:rPr lang="en-US" sz="820" dirty="0">
                <a:solidFill>
                  <a:srgbClr val="DCE8F0"/>
                </a:solidFill>
                <a:latin typeface="Inter" pitchFamily="34" charset="0"/>
                <a:ea typeface="Inter" pitchFamily="34" charset="-122"/>
                <a:cs typeface="Inter" pitchFamily="34" charset="-120"/>
              </a:rPr>
              <a:t>Fan trays, shelves, casters, leveling feet and PDU options</a:t>
            </a:r>
            <a:endParaRPr lang="en-US" sz="820" dirty="0"/>
          </a:p>
        </p:txBody>
      </p:sp>
      <p:sp>
        <p:nvSpPr>
          <p:cNvPr id="27"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NS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Representative network cabinet range</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Standard dimensions and configurations can be adapted through approved project drawings and ordering suffixes.</a:t>
            </a:r>
            <a:endParaRPr lang="en-US" sz="98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30352" y="1883664"/>
          <a:ext cx="6492240" cy="6126480"/>
        </p:xfrm>
        <a:graphic>
          <a:graphicData uri="http://schemas.openxmlformats.org/drawingml/2006/table">
            <a:tbl>
              <a:tblPr/>
              <a:tblGrid>
                <a:gridCol w="1444752">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1874520">
                  <a:extLst>
                    <a:ext uri="{9D8B030D-6E8A-4147-A177-3AD203B41FA5}">
                      <a16:colId xmlns:a16="http://schemas.microsoft.com/office/drawing/2014/main" val="20002"/>
                    </a:ext>
                  </a:extLst>
                </a:gridCol>
                <a:gridCol w="2715768">
                  <a:extLst>
                    <a:ext uri="{9D8B030D-6E8A-4147-A177-3AD203B41FA5}">
                      <a16:colId xmlns:a16="http://schemas.microsoft.com/office/drawing/2014/main" val="20003"/>
                    </a:ext>
                  </a:extLst>
                </a:gridCol>
              </a:tblGrid>
              <a:tr h="429768">
                <a:tc>
                  <a:txBody>
                    <a:bodyPr/>
                    <a:lstStyle/>
                    <a:p>
                      <a:pPr marL="0" indent="0">
                        <a:buNone/>
                      </a:pPr>
                      <a:r>
                        <a:rPr lang="en-US" sz="680" b="1" dirty="0">
                          <a:solidFill>
                            <a:srgbClr val="FFFFFF"/>
                          </a:solidFill>
                          <a:latin typeface="Inter" pitchFamily="34" charset="0"/>
                          <a:ea typeface="Inter" pitchFamily="34" charset="-122"/>
                          <a:cs typeface="Inter" pitchFamily="34" charset="-120"/>
                        </a:rPr>
                        <a:t>Model</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80" b="1" dirty="0">
                          <a:solidFill>
                            <a:srgbClr val="FFFFFF"/>
                          </a:solidFill>
                          <a:latin typeface="Inter" pitchFamily="34" charset="0"/>
                          <a:ea typeface="Inter" pitchFamily="34" charset="-122"/>
                          <a:cs typeface="Inter" pitchFamily="34" charset="-120"/>
                        </a:rPr>
                        <a:t>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80" b="1" dirty="0">
                          <a:solidFill>
                            <a:srgbClr val="FFFFFF"/>
                          </a:solidFill>
                          <a:latin typeface="Inter" pitchFamily="34" charset="0"/>
                          <a:ea typeface="Inter" pitchFamily="34" charset="-122"/>
                          <a:cs typeface="Inter" pitchFamily="34" charset="-120"/>
                        </a:rPr>
                        <a:t>W x D x H (mm)</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80" b="1" dirty="0">
                          <a:solidFill>
                            <a:srgbClr val="FFFFFF"/>
                          </a:solidFill>
                          <a:latin typeface="Inter" pitchFamily="34" charset="0"/>
                          <a:ea typeface="Inter" pitchFamily="34" charset="-122"/>
                          <a:cs typeface="Inter" pitchFamily="34" charset="-120"/>
                        </a:rPr>
                        <a:t>Application</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NS-04-060-045</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4U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450 x 280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Compact wall / counter installation</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NS-09-060-045</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9U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450 x 500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CCTV and structured cabling</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NS-12-060-045</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12U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450 x 635</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Branch IT and access networks</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NS-18-060-060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18U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600 x 900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Edge room / compact floor cabinet</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NS-22-060-060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22U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600 x 1,200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Telecom and branch server room</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NS-27-060-060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27U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600 x 1,400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Network distribution</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NS-32-060-060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32U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600 x 1,600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Mid-size IT room</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NS-42-060-060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42U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600 x 2,000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Network cabinet</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NS-42-060-100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42U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600 x 1,000 x 2,000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Deeper server configuration</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29768">
                <a:tc>
                  <a:txBody>
                    <a:bodyPr/>
                    <a:lstStyle/>
                    <a:p>
                      <a:pPr marL="0" indent="0">
                        <a:buNone/>
                      </a:pPr>
                      <a:r>
                        <a:rPr lang="en-US" sz="680" dirty="0">
                          <a:solidFill>
                            <a:srgbClr val="172734"/>
                          </a:solidFill>
                          <a:latin typeface="Inter" pitchFamily="34" charset="0"/>
                          <a:ea typeface="Inter" pitchFamily="34" charset="-122"/>
                          <a:cs typeface="Inter" pitchFamily="34" charset="-120"/>
                        </a:rPr>
                        <a:t>NS-42-080-080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42U</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800 x 800 x 2,000</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80" dirty="0">
                          <a:solidFill>
                            <a:srgbClr val="172734"/>
                          </a:solidFill>
                          <a:latin typeface="Inter" pitchFamily="34" charset="0"/>
                          <a:ea typeface="Inter" pitchFamily="34" charset="-122"/>
                          <a:cs typeface="Inter" pitchFamily="34" charset="-120"/>
                        </a:rPr>
                        <a:t>High-cable-volume installation</a:t>
                      </a:r>
                      <a:endParaRPr lang="en-US" sz="680" dirty="0">
                        <a:latin typeface="Inter" charset="0"/>
                        <a:ea typeface="Inter" charset="0"/>
                        <a:cs typeface="Inter" charset="0"/>
                      </a:endParaRPr>
                    </a:p>
                  </a:txBody>
                  <a:tcPr marL="45720" marR="45720">
                    <a:lnL w="5715" cap="flat" cmpd="sng" algn="ctr">
                      <a:solidFill>
                        <a:srgbClr val="DDE5EA"/>
                      </a:solidFill>
                      <a:prstDash val="solid"/>
                      <a:round/>
                      <a:headEnd type="none" w="med" len="med"/>
                      <a:tailEnd type="none" w="med" len="med"/>
                    </a:lnL>
                    <a:lnR w="5715" cap="flat" cmpd="sng" algn="ctr">
                      <a:solidFill>
                        <a:srgbClr val="DDE5EA"/>
                      </a:solidFill>
                      <a:prstDash val="solid"/>
                      <a:round/>
                      <a:headEnd type="none" w="med" len="med"/>
                      <a:tailEnd type="none" w="med" len="med"/>
                    </a:lnR>
                    <a:lnT w="5715" cap="flat" cmpd="sng" algn="ctr">
                      <a:solidFill>
                        <a:srgbClr val="DDE5EA"/>
                      </a:solidFill>
                      <a:prstDash val="solid"/>
                      <a:round/>
                      <a:headEnd type="none" w="med" len="med"/>
                      <a:tailEnd type="none" w="med" len="med"/>
                    </a:lnT>
                    <a:lnB w="571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bl>
          </a:graphicData>
        </a:graphic>
      </p:graphicFrame>
      <p:sp>
        <p:nvSpPr>
          <p:cNvPr id="6" name="Shape 3"/>
          <p:cNvSpPr/>
          <p:nvPr/>
        </p:nvSpPr>
        <p:spPr>
          <a:xfrm>
            <a:off x="530352" y="8348472"/>
            <a:ext cx="6492240" cy="1024128"/>
          </a:xfrm>
          <a:prstGeom prst="roundRect">
            <a:avLst>
              <a:gd name="adj" fmla="val 5357"/>
            </a:avLst>
          </a:prstGeom>
          <a:solidFill>
            <a:srgbClr val="FFF7E8"/>
          </a:solidFill>
          <a:ln w="12700">
            <a:solidFill>
              <a:srgbClr val="E9C680"/>
            </a:solidFill>
            <a:prstDash val="solid"/>
          </a:ln>
        </p:spPr>
      </p:sp>
      <p:sp>
        <p:nvSpPr>
          <p:cNvPr id="7" name="Text 4"/>
          <p:cNvSpPr/>
          <p:nvPr/>
        </p:nvSpPr>
        <p:spPr>
          <a:xfrm>
            <a:off x="768096" y="8622792"/>
            <a:ext cx="1188720" cy="182880"/>
          </a:xfrm>
          <a:prstGeom prst="rect">
            <a:avLst/>
          </a:prstGeom>
          <a:noFill/>
          <a:ln/>
        </p:spPr>
        <p:txBody>
          <a:bodyPr wrap="square" lIns="0" tIns="0" rIns="0" bIns="0" rtlCol="0" anchor="ctr"/>
          <a:lstStyle/>
          <a:p>
            <a:pPr marL="0" indent="0">
              <a:buNone/>
            </a:pPr>
            <a:r>
              <a:rPr lang="en-US" sz="750" b="1" dirty="0">
                <a:solidFill>
                  <a:srgbClr val="D7902A"/>
                </a:solidFill>
                <a:latin typeface="Inter" pitchFamily="34" charset="0"/>
                <a:ea typeface="Inter" pitchFamily="34" charset="-122"/>
                <a:cs typeface="Inter" pitchFamily="34" charset="-120"/>
              </a:rPr>
              <a:t>Configuration note</a:t>
            </a:r>
            <a:endParaRPr lang="en-US" sz="750" dirty="0"/>
          </a:p>
        </p:txBody>
      </p:sp>
      <p:sp>
        <p:nvSpPr>
          <p:cNvPr id="8" name="Text 5"/>
          <p:cNvSpPr/>
          <p:nvPr/>
        </p:nvSpPr>
        <p:spPr>
          <a:xfrm>
            <a:off x="1975104" y="8549640"/>
            <a:ext cx="4681728" cy="347472"/>
          </a:xfrm>
          <a:prstGeom prst="rect">
            <a:avLst/>
          </a:prstGeom>
          <a:noFill/>
          <a:ln/>
        </p:spPr>
        <p:txBody>
          <a:bodyPr wrap="square" lIns="0" tIns="0" rIns="0" bIns="0" rtlCol="0" anchor="ctr">
            <a:normAutofit/>
          </a:bodyPr>
          <a:lstStyle/>
          <a:p>
            <a:pPr marL="0" indent="0">
              <a:buNone/>
            </a:pPr>
            <a:r>
              <a:rPr lang="en-US" sz="740" dirty="0">
                <a:solidFill>
                  <a:srgbClr val="172734"/>
                </a:solidFill>
                <a:latin typeface="Inter" pitchFamily="34" charset="0"/>
                <a:ea typeface="Inter" pitchFamily="34" charset="-122"/>
                <a:cs typeface="Inter" pitchFamily="34" charset="-120"/>
              </a:rPr>
              <a:t>PDU outlet format, fan quantity, shelf count and packaging style are selected as configuration suffixes and confirmed in the quotation.</a:t>
            </a:r>
            <a:endParaRPr lang="en-US" sz="74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WM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Wall-mounted cabinets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Compact, transport-efficient cabinets for structured cabling, security systems, retail, branch networks and light edge equipment.</a:t>
            </a:r>
            <a:endParaRPr lang="en-US" sz="980" dirty="0"/>
          </a:p>
        </p:txBody>
      </p:sp>
      <p:sp>
        <p:nvSpPr>
          <p:cNvPr id="5" name="Shape 3"/>
          <p:cNvSpPr/>
          <p:nvPr/>
        </p:nvSpPr>
        <p:spPr>
          <a:xfrm>
            <a:off x="5285232" y="411480"/>
            <a:ext cx="1417320" cy="274320"/>
          </a:xfrm>
          <a:prstGeom prst="roundRect">
            <a:avLst>
              <a:gd name="adj" fmla="val 16667"/>
            </a:avLst>
          </a:prstGeom>
          <a:solidFill>
            <a:srgbClr val="2C8C72"/>
          </a:solidFill>
          <a:ln w="12700">
            <a:solidFill>
              <a:srgbClr val="2C8C72"/>
            </a:solidFill>
            <a:prstDash val="solid"/>
          </a:ln>
        </p:spPr>
      </p:sp>
      <p:sp>
        <p:nvSpPr>
          <p:cNvPr id="6" name="Text 4"/>
          <p:cNvSpPr/>
          <p:nvPr/>
        </p:nvSpPr>
        <p:spPr>
          <a:xfrm>
            <a:off x="5349240"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 PRODUCT FAMILY</a:t>
            </a:r>
            <a:endParaRPr lang="en-US" sz="630" dirty="0"/>
          </a:p>
        </p:txBody>
      </p:sp>
      <p:sp>
        <p:nvSpPr>
          <p:cNvPr id="7" name="Shape 5"/>
          <p:cNvSpPr/>
          <p:nvPr/>
        </p:nvSpPr>
        <p:spPr>
          <a:xfrm>
            <a:off x="530352" y="1901952"/>
            <a:ext cx="3063240" cy="1965960"/>
          </a:xfrm>
          <a:prstGeom prst="roundRect">
            <a:avLst>
              <a:gd name="adj" fmla="val 372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8" name="Image 0" descr="/mnt/data/catalog_work/assets/wall_single.png"/>
          <p:cNvPicPr>
            <a:picLocks noChangeAspect="1"/>
          </p:cNvPicPr>
          <p:nvPr/>
        </p:nvPicPr>
        <p:blipFill>
          <a:blip r:embed="rId3"/>
          <a:stretch>
            <a:fillRect/>
          </a:stretch>
        </p:blipFill>
        <p:spPr>
          <a:xfrm>
            <a:off x="621792" y="2127809"/>
            <a:ext cx="2880360" cy="1514246"/>
          </a:xfrm>
          <a:prstGeom prst="rect">
            <a:avLst/>
          </a:prstGeom>
        </p:spPr>
      </p:pic>
      <p:sp>
        <p:nvSpPr>
          <p:cNvPr id="9" name="Shape 6"/>
          <p:cNvSpPr/>
          <p:nvPr/>
        </p:nvSpPr>
        <p:spPr>
          <a:xfrm>
            <a:off x="3794760" y="1901952"/>
            <a:ext cx="3227832" cy="1965960"/>
          </a:xfrm>
          <a:prstGeom prst="roundRect">
            <a:avLst>
              <a:gd name="adj" fmla="val 372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10" name="Image 1" descr="/mnt/data/catalog_work/assets/wall_double.png"/>
          <p:cNvPicPr>
            <a:picLocks noChangeAspect="1"/>
          </p:cNvPicPr>
          <p:nvPr/>
        </p:nvPicPr>
        <p:blipFill>
          <a:blip r:embed="rId4"/>
          <a:stretch>
            <a:fillRect/>
          </a:stretch>
        </p:blipFill>
        <p:spPr>
          <a:xfrm>
            <a:off x="4080614" y="1993392"/>
            <a:ext cx="2656123" cy="1783080"/>
          </a:xfrm>
          <a:prstGeom prst="rect">
            <a:avLst/>
          </a:prstGeom>
        </p:spPr>
      </p:pic>
      <p:sp>
        <p:nvSpPr>
          <p:cNvPr id="11" name="Text 7"/>
          <p:cNvSpPr/>
          <p:nvPr/>
        </p:nvSpPr>
        <p:spPr>
          <a:xfrm>
            <a:off x="713232" y="4041648"/>
            <a:ext cx="2697480" cy="274320"/>
          </a:xfrm>
          <a:prstGeom prst="rect">
            <a:avLst/>
          </a:prstGeom>
          <a:noFill/>
          <a:ln/>
        </p:spPr>
        <p:txBody>
          <a:bodyPr wrap="square" lIns="0" tIns="0" rIns="0" bIns="0" rtlCol="0" anchor="ctr"/>
          <a:lstStyle/>
          <a:p>
            <a:pPr marL="0" indent="0" algn="ctr">
              <a:buNone/>
            </a:pPr>
            <a:r>
              <a:rPr lang="en-US" sz="1150" b="1" dirty="0">
                <a:solidFill>
                  <a:srgbClr val="0D2B4A"/>
                </a:solidFill>
                <a:latin typeface="Inter Display" pitchFamily="34" charset="0"/>
                <a:ea typeface="Inter Display" pitchFamily="34" charset="-122"/>
                <a:cs typeface="Inter Display" pitchFamily="34" charset="-120"/>
              </a:rPr>
              <a:t>WM-S | Single section</a:t>
            </a:r>
            <a:endParaRPr lang="en-US" sz="1150" dirty="0"/>
          </a:p>
        </p:txBody>
      </p:sp>
      <p:sp>
        <p:nvSpPr>
          <p:cNvPr id="12" name="Text 8"/>
          <p:cNvSpPr/>
          <p:nvPr/>
        </p:nvSpPr>
        <p:spPr>
          <a:xfrm>
            <a:off x="3977640" y="4041648"/>
            <a:ext cx="2862072" cy="274320"/>
          </a:xfrm>
          <a:prstGeom prst="rect">
            <a:avLst/>
          </a:prstGeom>
          <a:noFill/>
          <a:ln/>
        </p:spPr>
        <p:txBody>
          <a:bodyPr wrap="square" lIns="0" tIns="0" rIns="0" bIns="0" rtlCol="0" anchor="ctr"/>
          <a:lstStyle/>
          <a:p>
            <a:pPr marL="0" indent="0" algn="ctr">
              <a:buNone/>
            </a:pPr>
            <a:r>
              <a:rPr lang="en-US" sz="1150" b="1" dirty="0">
                <a:solidFill>
                  <a:srgbClr val="0D2B4A"/>
                </a:solidFill>
                <a:latin typeface="Inter Display" pitchFamily="34" charset="0"/>
                <a:ea typeface="Inter Display" pitchFamily="34" charset="-122"/>
                <a:cs typeface="Inter Display" pitchFamily="34" charset="-120"/>
              </a:rPr>
              <a:t>WM-D | Double section</a:t>
            </a:r>
            <a:endParaRPr lang="en-US" sz="1150" dirty="0"/>
          </a:p>
        </p:txBody>
      </p:sp>
      <p:sp>
        <p:nvSpPr>
          <p:cNvPr id="13" name="Shape 9"/>
          <p:cNvSpPr/>
          <p:nvPr/>
        </p:nvSpPr>
        <p:spPr>
          <a:xfrm>
            <a:off x="530352" y="4590288"/>
            <a:ext cx="3035808" cy="484632"/>
          </a:xfrm>
          <a:prstGeom prst="rect">
            <a:avLst/>
          </a:prstGeom>
          <a:solidFill>
            <a:srgbClr val="F3F7F9"/>
          </a:solidFill>
          <a:ln w="4445">
            <a:solidFill>
              <a:srgbClr val="DDE5EA"/>
            </a:solidFill>
            <a:prstDash val="solid"/>
          </a:ln>
        </p:spPr>
      </p:sp>
      <p:sp>
        <p:nvSpPr>
          <p:cNvPr id="14" name="Text 10"/>
          <p:cNvSpPr/>
          <p:nvPr/>
        </p:nvSpPr>
        <p:spPr>
          <a:xfrm>
            <a:off x="621792" y="4672584"/>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Capacity</a:t>
            </a:r>
            <a:endParaRPr lang="en-US" sz="730" dirty="0"/>
          </a:p>
        </p:txBody>
      </p:sp>
      <p:sp>
        <p:nvSpPr>
          <p:cNvPr id="15" name="Text 11"/>
          <p:cNvSpPr/>
          <p:nvPr/>
        </p:nvSpPr>
        <p:spPr>
          <a:xfrm>
            <a:off x="1714317" y="4672584"/>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4U to 18U</a:t>
            </a:r>
            <a:endParaRPr lang="en-US" sz="730" dirty="0"/>
          </a:p>
        </p:txBody>
      </p:sp>
      <p:sp>
        <p:nvSpPr>
          <p:cNvPr id="16" name="Shape 12"/>
          <p:cNvSpPr/>
          <p:nvPr/>
        </p:nvSpPr>
        <p:spPr>
          <a:xfrm>
            <a:off x="530352" y="5074920"/>
            <a:ext cx="3035808" cy="484632"/>
          </a:xfrm>
          <a:prstGeom prst="rect">
            <a:avLst/>
          </a:prstGeom>
          <a:solidFill>
            <a:srgbClr val="FFFFFF"/>
          </a:solidFill>
          <a:ln w="4445">
            <a:solidFill>
              <a:srgbClr val="DDE5EA"/>
            </a:solidFill>
            <a:prstDash val="solid"/>
          </a:ln>
        </p:spPr>
      </p:sp>
      <p:sp>
        <p:nvSpPr>
          <p:cNvPr id="17" name="Text 13"/>
          <p:cNvSpPr/>
          <p:nvPr/>
        </p:nvSpPr>
        <p:spPr>
          <a:xfrm>
            <a:off x="621792" y="5157216"/>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Width</a:t>
            </a:r>
            <a:endParaRPr lang="en-US" sz="730" dirty="0"/>
          </a:p>
        </p:txBody>
      </p:sp>
      <p:sp>
        <p:nvSpPr>
          <p:cNvPr id="18" name="Text 14"/>
          <p:cNvSpPr/>
          <p:nvPr/>
        </p:nvSpPr>
        <p:spPr>
          <a:xfrm>
            <a:off x="1714317" y="5157216"/>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600 mm</a:t>
            </a:r>
            <a:endParaRPr lang="en-US" sz="730" dirty="0"/>
          </a:p>
        </p:txBody>
      </p:sp>
      <p:sp>
        <p:nvSpPr>
          <p:cNvPr id="19" name="Shape 15"/>
          <p:cNvSpPr/>
          <p:nvPr/>
        </p:nvSpPr>
        <p:spPr>
          <a:xfrm>
            <a:off x="530352" y="5559552"/>
            <a:ext cx="3035808" cy="484632"/>
          </a:xfrm>
          <a:prstGeom prst="rect">
            <a:avLst/>
          </a:prstGeom>
          <a:solidFill>
            <a:srgbClr val="F3F7F9"/>
          </a:solidFill>
          <a:ln w="4445">
            <a:solidFill>
              <a:srgbClr val="DDE5EA"/>
            </a:solidFill>
            <a:prstDash val="solid"/>
          </a:ln>
        </p:spPr>
      </p:sp>
      <p:sp>
        <p:nvSpPr>
          <p:cNvPr id="20" name="Text 16"/>
          <p:cNvSpPr/>
          <p:nvPr/>
        </p:nvSpPr>
        <p:spPr>
          <a:xfrm>
            <a:off x="621792" y="5641848"/>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Depth</a:t>
            </a:r>
            <a:endParaRPr lang="en-US" sz="730" dirty="0"/>
          </a:p>
        </p:txBody>
      </p:sp>
      <p:sp>
        <p:nvSpPr>
          <p:cNvPr id="21" name="Text 17"/>
          <p:cNvSpPr/>
          <p:nvPr/>
        </p:nvSpPr>
        <p:spPr>
          <a:xfrm>
            <a:off x="1714317" y="5641848"/>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450 / 600 mm</a:t>
            </a:r>
            <a:endParaRPr lang="en-US" sz="730" dirty="0"/>
          </a:p>
        </p:txBody>
      </p:sp>
      <p:sp>
        <p:nvSpPr>
          <p:cNvPr id="22" name="Shape 18"/>
          <p:cNvSpPr/>
          <p:nvPr/>
        </p:nvSpPr>
        <p:spPr>
          <a:xfrm>
            <a:off x="530352" y="6044184"/>
            <a:ext cx="3035808" cy="484632"/>
          </a:xfrm>
          <a:prstGeom prst="rect">
            <a:avLst/>
          </a:prstGeom>
          <a:solidFill>
            <a:srgbClr val="FFFFFF"/>
          </a:solidFill>
          <a:ln w="4445">
            <a:solidFill>
              <a:srgbClr val="DDE5EA"/>
            </a:solidFill>
            <a:prstDash val="solid"/>
          </a:ln>
        </p:spPr>
      </p:sp>
      <p:sp>
        <p:nvSpPr>
          <p:cNvPr id="23" name="Text 19"/>
          <p:cNvSpPr/>
          <p:nvPr/>
        </p:nvSpPr>
        <p:spPr>
          <a:xfrm>
            <a:off x="621792" y="6126480"/>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Static load</a:t>
            </a:r>
            <a:endParaRPr lang="en-US" sz="730" dirty="0"/>
          </a:p>
        </p:txBody>
      </p:sp>
      <p:sp>
        <p:nvSpPr>
          <p:cNvPr id="24" name="Text 20"/>
          <p:cNvSpPr/>
          <p:nvPr/>
        </p:nvSpPr>
        <p:spPr>
          <a:xfrm>
            <a:off x="1714317" y="6126480"/>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Up to 60 kg</a:t>
            </a:r>
            <a:endParaRPr lang="en-US" sz="730" dirty="0"/>
          </a:p>
        </p:txBody>
      </p:sp>
      <p:sp>
        <p:nvSpPr>
          <p:cNvPr id="25" name="Shape 21"/>
          <p:cNvSpPr/>
          <p:nvPr/>
        </p:nvSpPr>
        <p:spPr>
          <a:xfrm>
            <a:off x="530352" y="6528816"/>
            <a:ext cx="3035808" cy="484632"/>
          </a:xfrm>
          <a:prstGeom prst="rect">
            <a:avLst/>
          </a:prstGeom>
          <a:solidFill>
            <a:srgbClr val="F3F7F9"/>
          </a:solidFill>
          <a:ln w="4445">
            <a:solidFill>
              <a:srgbClr val="DDE5EA"/>
            </a:solidFill>
            <a:prstDash val="solid"/>
          </a:ln>
        </p:spPr>
      </p:sp>
      <p:sp>
        <p:nvSpPr>
          <p:cNvPr id="26" name="Text 22"/>
          <p:cNvSpPr/>
          <p:nvPr/>
        </p:nvSpPr>
        <p:spPr>
          <a:xfrm>
            <a:off x="621792" y="6611112"/>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Front door</a:t>
            </a:r>
            <a:endParaRPr lang="en-US" sz="730" dirty="0"/>
          </a:p>
        </p:txBody>
      </p:sp>
      <p:sp>
        <p:nvSpPr>
          <p:cNvPr id="27" name="Text 23"/>
          <p:cNvSpPr/>
          <p:nvPr/>
        </p:nvSpPr>
        <p:spPr>
          <a:xfrm>
            <a:off x="1714317" y="6611112"/>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Toughened glass or perforated</a:t>
            </a:r>
            <a:endParaRPr lang="en-US" sz="730" dirty="0"/>
          </a:p>
        </p:txBody>
      </p:sp>
      <p:sp>
        <p:nvSpPr>
          <p:cNvPr id="28" name="Shape 24"/>
          <p:cNvSpPr/>
          <p:nvPr/>
        </p:nvSpPr>
        <p:spPr>
          <a:xfrm>
            <a:off x="530352" y="7013448"/>
            <a:ext cx="3035808" cy="484632"/>
          </a:xfrm>
          <a:prstGeom prst="rect">
            <a:avLst/>
          </a:prstGeom>
          <a:solidFill>
            <a:srgbClr val="FFFFFF"/>
          </a:solidFill>
          <a:ln w="4445">
            <a:solidFill>
              <a:srgbClr val="DDE5EA"/>
            </a:solidFill>
            <a:prstDash val="solid"/>
          </a:ln>
        </p:spPr>
      </p:sp>
      <p:sp>
        <p:nvSpPr>
          <p:cNvPr id="29" name="Text 25"/>
          <p:cNvSpPr/>
          <p:nvPr/>
        </p:nvSpPr>
        <p:spPr>
          <a:xfrm>
            <a:off x="621792" y="7095744"/>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Rear access</a:t>
            </a:r>
            <a:endParaRPr lang="en-US" sz="730" dirty="0"/>
          </a:p>
        </p:txBody>
      </p:sp>
      <p:sp>
        <p:nvSpPr>
          <p:cNvPr id="30" name="Text 26"/>
          <p:cNvSpPr/>
          <p:nvPr/>
        </p:nvSpPr>
        <p:spPr>
          <a:xfrm>
            <a:off x="1714317" y="7095744"/>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Fixed rear / hinged double-section</a:t>
            </a:r>
            <a:endParaRPr lang="en-US" sz="730" dirty="0"/>
          </a:p>
        </p:txBody>
      </p:sp>
      <p:sp>
        <p:nvSpPr>
          <p:cNvPr id="31" name="Shape 27"/>
          <p:cNvSpPr/>
          <p:nvPr/>
        </p:nvSpPr>
        <p:spPr>
          <a:xfrm>
            <a:off x="530352" y="7498080"/>
            <a:ext cx="3035808" cy="484632"/>
          </a:xfrm>
          <a:prstGeom prst="rect">
            <a:avLst/>
          </a:prstGeom>
          <a:solidFill>
            <a:srgbClr val="F3F7F9"/>
          </a:solidFill>
          <a:ln w="4445">
            <a:solidFill>
              <a:srgbClr val="DDE5EA"/>
            </a:solidFill>
            <a:prstDash val="solid"/>
          </a:ln>
        </p:spPr>
      </p:sp>
      <p:sp>
        <p:nvSpPr>
          <p:cNvPr id="32" name="Text 28"/>
          <p:cNvSpPr/>
          <p:nvPr/>
        </p:nvSpPr>
        <p:spPr>
          <a:xfrm>
            <a:off x="621792" y="7580376"/>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Cable entry</a:t>
            </a:r>
            <a:endParaRPr lang="en-US" sz="730" dirty="0"/>
          </a:p>
        </p:txBody>
      </p:sp>
      <p:sp>
        <p:nvSpPr>
          <p:cNvPr id="33" name="Text 29"/>
          <p:cNvSpPr/>
          <p:nvPr/>
        </p:nvSpPr>
        <p:spPr>
          <a:xfrm>
            <a:off x="1714317" y="7580376"/>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Top, bottom and rear knock-outs</a:t>
            </a:r>
            <a:endParaRPr lang="en-US" sz="730" dirty="0"/>
          </a:p>
        </p:txBody>
      </p:sp>
      <p:sp>
        <p:nvSpPr>
          <p:cNvPr id="34" name="Shape 30"/>
          <p:cNvSpPr/>
          <p:nvPr/>
        </p:nvSpPr>
        <p:spPr>
          <a:xfrm>
            <a:off x="530352" y="7982712"/>
            <a:ext cx="3035808" cy="484632"/>
          </a:xfrm>
          <a:prstGeom prst="rect">
            <a:avLst/>
          </a:prstGeom>
          <a:solidFill>
            <a:srgbClr val="FFFFFF"/>
          </a:solidFill>
          <a:ln w="4445">
            <a:solidFill>
              <a:srgbClr val="DDE5EA"/>
            </a:solidFill>
            <a:prstDash val="solid"/>
          </a:ln>
        </p:spPr>
      </p:sp>
      <p:sp>
        <p:nvSpPr>
          <p:cNvPr id="35" name="Text 31"/>
          <p:cNvSpPr/>
          <p:nvPr/>
        </p:nvSpPr>
        <p:spPr>
          <a:xfrm>
            <a:off x="621792" y="8065008"/>
            <a:ext cx="1123249"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Finish</a:t>
            </a:r>
            <a:endParaRPr lang="en-US" sz="730" dirty="0"/>
          </a:p>
        </p:txBody>
      </p:sp>
      <p:sp>
        <p:nvSpPr>
          <p:cNvPr id="36" name="Text 32"/>
          <p:cNvSpPr/>
          <p:nvPr/>
        </p:nvSpPr>
        <p:spPr>
          <a:xfrm>
            <a:off x="1714317" y="8065008"/>
            <a:ext cx="1760769"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Powder-coated cold-rolled sheet steel</a:t>
            </a:r>
            <a:endParaRPr lang="en-US" sz="730" dirty="0"/>
          </a:p>
        </p:txBody>
      </p:sp>
      <p:sp>
        <p:nvSpPr>
          <p:cNvPr id="37" name="Shape 33"/>
          <p:cNvSpPr/>
          <p:nvPr/>
        </p:nvSpPr>
        <p:spPr>
          <a:xfrm>
            <a:off x="3794760" y="4590288"/>
            <a:ext cx="3227832" cy="3877056"/>
          </a:xfrm>
          <a:prstGeom prst="roundRect">
            <a:avLst>
              <a:gd name="adj" fmla="val 2266"/>
            </a:avLst>
          </a:prstGeom>
          <a:solidFill>
            <a:srgbClr val="E9F7F7"/>
          </a:solidFill>
          <a:ln w="12700">
            <a:solidFill>
              <a:srgbClr val="9ADCE0"/>
            </a:solidFill>
            <a:prstDash val="solid"/>
          </a:ln>
        </p:spPr>
      </p:sp>
      <p:sp>
        <p:nvSpPr>
          <p:cNvPr id="38" name="Text 34"/>
          <p:cNvSpPr/>
          <p:nvPr/>
        </p:nvSpPr>
        <p:spPr>
          <a:xfrm>
            <a:off x="4069080" y="4882896"/>
            <a:ext cx="2651760" cy="292608"/>
          </a:xfrm>
          <a:prstGeom prst="rect">
            <a:avLst/>
          </a:prstGeom>
          <a:noFill/>
          <a:ln/>
        </p:spPr>
        <p:txBody>
          <a:bodyPr wrap="square" lIns="0" tIns="0" rIns="0" bIns="0" rtlCol="0" anchor="ctr"/>
          <a:lstStyle/>
          <a:p>
            <a:pPr marL="0" indent="0">
              <a:buNone/>
            </a:pPr>
            <a:r>
              <a:rPr lang="en-US" sz="1300" b="1" dirty="0">
                <a:solidFill>
                  <a:srgbClr val="0D2B4A"/>
                </a:solidFill>
                <a:latin typeface="Inter Display" pitchFamily="34" charset="0"/>
                <a:ea typeface="Inter Display" pitchFamily="34" charset="-122"/>
                <a:cs typeface="Inter Display" pitchFamily="34" charset="-120"/>
              </a:rPr>
              <a:t>Project-friendly options</a:t>
            </a:r>
            <a:endParaRPr lang="en-US" sz="1300" dirty="0"/>
          </a:p>
        </p:txBody>
      </p:sp>
      <p:sp>
        <p:nvSpPr>
          <p:cNvPr id="39" name="Text 35"/>
          <p:cNvSpPr/>
          <p:nvPr/>
        </p:nvSpPr>
        <p:spPr>
          <a:xfrm>
            <a:off x="4041648" y="5376672"/>
            <a:ext cx="2633472" cy="2240280"/>
          </a:xfrm>
          <a:prstGeom prst="rect">
            <a:avLst/>
          </a:prstGeom>
          <a:noFill/>
          <a:ln/>
        </p:spPr>
        <p:txBody>
          <a:bodyPr wrap="square" lIns="635" tIns="635" rIns="635" bIns="635" rtlCol="0" anchor="ctr">
            <a:normAutofit/>
          </a:bodyPr>
          <a:lstStyle/>
          <a:p>
            <a:pPr marL="139700" indent="-139700">
              <a:buSzPct val="100000"/>
              <a:buChar char="•"/>
            </a:pPr>
            <a:r>
              <a:rPr lang="en-US" sz="830" dirty="0">
                <a:solidFill>
                  <a:srgbClr val="172734"/>
                </a:solidFill>
                <a:latin typeface="Inter" pitchFamily="34" charset="0"/>
                <a:ea typeface="Inter" pitchFamily="34" charset="-122"/>
                <a:cs typeface="Inter" pitchFamily="34" charset="-120"/>
              </a:rPr>
              <a:t>Flat-pack shipment to reduce volume</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Removable side panels</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130° to 180° door-opening options</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Fan cut-outs and roof fan trays</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Fixed and sliding shelves</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Regional PDU integration</a:t>
            </a:r>
            <a:endParaRPr lang="en-US" sz="830" dirty="0"/>
          </a:p>
          <a:p>
            <a:pPr marL="139700" indent="-139700">
              <a:buSzPct val="100000"/>
              <a:buChar char="•"/>
            </a:pPr>
            <a:r>
              <a:rPr lang="en-US" sz="830" dirty="0">
                <a:solidFill>
                  <a:srgbClr val="172734"/>
                </a:solidFill>
                <a:latin typeface="Inter" pitchFamily="34" charset="0"/>
                <a:ea typeface="Inter" pitchFamily="34" charset="-122"/>
                <a:cs typeface="Inter" pitchFamily="34" charset="-120"/>
              </a:rPr>
              <a:t>Branding, color and private-label packaging</a:t>
            </a:r>
            <a:endParaRPr lang="en-US" sz="830" dirty="0"/>
          </a:p>
        </p:txBody>
      </p:sp>
      <p:sp>
        <p:nvSpPr>
          <p:cNvPr id="40" name="Text 36"/>
          <p:cNvSpPr/>
          <p:nvPr/>
        </p:nvSpPr>
        <p:spPr>
          <a:xfrm>
            <a:off x="4069080" y="7754112"/>
            <a:ext cx="2670048" cy="512064"/>
          </a:xfrm>
          <a:prstGeom prst="rect">
            <a:avLst/>
          </a:prstGeom>
          <a:noFill/>
          <a:ln/>
        </p:spPr>
        <p:txBody>
          <a:bodyPr wrap="square" lIns="0" tIns="0" rIns="0" bIns="0" rtlCol="0" anchor="ctr">
            <a:normAutofit/>
          </a:bodyPr>
          <a:lstStyle/>
          <a:p>
            <a:pPr marL="0" indent="0">
              <a:buNone/>
            </a:pPr>
            <a:r>
              <a:rPr lang="en-US" sz="770" b="1" dirty="0">
                <a:solidFill>
                  <a:srgbClr val="25B7B4"/>
                </a:solidFill>
                <a:latin typeface="Inter" pitchFamily="34" charset="0"/>
                <a:ea typeface="Inter" pitchFamily="34" charset="-122"/>
                <a:cs typeface="Inter" pitchFamily="34" charset="-120"/>
              </a:rPr>
              <a:t>Knock-down packaging, removable panels and configurable accessories make this family well suited to distributor stock and project-based integration.</a:t>
            </a:r>
            <a:endParaRPr lang="en-US" sz="770" dirty="0"/>
          </a:p>
        </p:txBody>
      </p:sp>
      <p:sp>
        <p:nvSpPr>
          <p:cNvPr id="41"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WM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Wall-mount selection matrix</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Single-section models prioritize compactness; double-section models provide rear service access and improved installation flexibility.</a:t>
            </a:r>
            <a:endParaRPr lang="en-US" sz="98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30352" y="1901952"/>
          <a:ext cx="6492240" cy="4133088"/>
        </p:xfrm>
        <a:graphic>
          <a:graphicData uri="http://schemas.openxmlformats.org/drawingml/2006/table">
            <a:tbl>
              <a:tblPr/>
              <a:tblGrid>
                <a:gridCol w="1417320">
                  <a:extLst>
                    <a:ext uri="{9D8B030D-6E8A-4147-A177-3AD203B41FA5}">
                      <a16:colId xmlns:a16="http://schemas.microsoft.com/office/drawing/2014/main" val="20000"/>
                    </a:ext>
                  </a:extLst>
                </a:gridCol>
                <a:gridCol w="713232">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234440">
                  <a:extLst>
                    <a:ext uri="{9D8B030D-6E8A-4147-A177-3AD203B41FA5}">
                      <a16:colId xmlns:a16="http://schemas.microsoft.com/office/drawing/2014/main" val="20004"/>
                    </a:ext>
                  </a:extLst>
                </a:gridCol>
                <a:gridCol w="1207008">
                  <a:extLst>
                    <a:ext uri="{9D8B030D-6E8A-4147-A177-3AD203B41FA5}">
                      <a16:colId xmlns:a16="http://schemas.microsoft.com/office/drawing/2014/main" val="20005"/>
                    </a:ext>
                  </a:extLst>
                </a:gridCol>
              </a:tblGrid>
              <a:tr h="475488">
                <a:tc>
                  <a:txBody>
                    <a:bodyPr/>
                    <a:lstStyle/>
                    <a:p>
                      <a:pPr marL="0" indent="0">
                        <a:buNone/>
                      </a:pPr>
                      <a:r>
                        <a:rPr lang="en-US" sz="690" b="1" dirty="0">
                          <a:solidFill>
                            <a:srgbClr val="FFFFFF"/>
                          </a:solidFill>
                          <a:latin typeface="Inter" pitchFamily="34" charset="0"/>
                          <a:ea typeface="Inter" pitchFamily="34" charset="-122"/>
                          <a:cs typeface="Inter" pitchFamily="34" charset="-120"/>
                        </a:rPr>
                        <a:t>Family</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90" b="1" dirty="0">
                          <a:solidFill>
                            <a:srgbClr val="FFFFFF"/>
                          </a:solidFill>
                          <a:latin typeface="Inter" pitchFamily="34" charset="0"/>
                          <a:ea typeface="Inter" pitchFamily="34" charset="-122"/>
                          <a:cs typeface="Inter" pitchFamily="34" charset="-120"/>
                        </a:rPr>
                        <a:t>Capacity</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90" b="1" dirty="0">
                          <a:solidFill>
                            <a:srgbClr val="FFFFFF"/>
                          </a:solidFill>
                          <a:latin typeface="Inter" pitchFamily="34" charset="0"/>
                          <a:ea typeface="Inter" pitchFamily="34" charset="-122"/>
                          <a:cs typeface="Inter" pitchFamily="34" charset="-120"/>
                        </a:rPr>
                        <a:t>Width</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90" b="1" dirty="0">
                          <a:solidFill>
                            <a:srgbClr val="FFFFFF"/>
                          </a:solidFill>
                          <a:latin typeface="Inter" pitchFamily="34" charset="0"/>
                          <a:ea typeface="Inter" pitchFamily="34" charset="-122"/>
                          <a:cs typeface="Inter" pitchFamily="34" charset="-120"/>
                        </a:rPr>
                        <a:t>Depth</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90" b="1" dirty="0">
                          <a:solidFill>
                            <a:srgbClr val="FFFFFF"/>
                          </a:solidFill>
                          <a:latin typeface="Inter" pitchFamily="34" charset="0"/>
                          <a:ea typeface="Inter" pitchFamily="34" charset="-122"/>
                          <a:cs typeface="Inter" pitchFamily="34" charset="-120"/>
                        </a:rPr>
                        <a:t>Rear access</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90" b="1" dirty="0">
                          <a:solidFill>
                            <a:srgbClr val="FFFFFF"/>
                          </a:solidFill>
                          <a:latin typeface="Inter" pitchFamily="34" charset="0"/>
                          <a:ea typeface="Inter" pitchFamily="34" charset="-122"/>
                          <a:cs typeface="Inter" pitchFamily="34" charset="-120"/>
                        </a:rPr>
                        <a:t>Static load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WM-S04 / WM-D04</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WM-S06 / WM-D06</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WM-S09 / WM-D09</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9U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WM-S12 / WM-D12</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12U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WM-S15 / WM-D15</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15U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75488">
                <a:tc>
                  <a:txBody>
                    <a:bodyPr/>
                    <a:lstStyle/>
                    <a:p>
                      <a:pPr marL="0" indent="0">
                        <a:buNone/>
                      </a:pPr>
                      <a:r>
                        <a:rPr lang="en-US" sz="690" dirty="0">
                          <a:solidFill>
                            <a:srgbClr val="172734"/>
                          </a:solidFill>
                          <a:latin typeface="Inter" pitchFamily="34" charset="0"/>
                          <a:ea typeface="Inter" pitchFamily="34" charset="-122"/>
                          <a:cs typeface="Inter" pitchFamily="34" charset="-120"/>
                        </a:rPr>
                        <a:t>WM-S18 / WM-D18</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18U</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450 / 600 mm</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Fixed / hinged</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90" dirty="0">
                          <a:solidFill>
                            <a:srgbClr val="172734"/>
                          </a:solidFill>
                          <a:latin typeface="Inter" pitchFamily="34" charset="0"/>
                          <a:ea typeface="Inter" pitchFamily="34" charset="-122"/>
                          <a:cs typeface="Inter" pitchFamily="34" charset="-120"/>
                        </a:rPr>
                        <a:t>Up to 60 kg</a:t>
                      </a:r>
                      <a:endParaRPr lang="en-US" sz="69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6" name="Shape 3"/>
          <p:cNvSpPr/>
          <p:nvPr/>
        </p:nvSpPr>
        <p:spPr>
          <a:xfrm>
            <a:off x="530352" y="6419088"/>
            <a:ext cx="6492240" cy="2249424"/>
          </a:xfrm>
          <a:prstGeom prst="roundRect">
            <a:avLst>
              <a:gd name="adj" fmla="val 3252"/>
            </a:avLst>
          </a:prstGeom>
          <a:solidFill>
            <a:srgbClr val="EDF6F7"/>
          </a:solidFill>
          <a:ln w="12700">
            <a:solidFill>
              <a:srgbClr val="9ADCE0"/>
            </a:solidFill>
            <a:prstDash val="solid"/>
          </a:ln>
        </p:spPr>
      </p:sp>
      <p:sp>
        <p:nvSpPr>
          <p:cNvPr id="7" name="Text 4"/>
          <p:cNvSpPr/>
          <p:nvPr/>
        </p:nvSpPr>
        <p:spPr>
          <a:xfrm>
            <a:off x="768096" y="6711696"/>
            <a:ext cx="1828800" cy="256032"/>
          </a:xfrm>
          <a:prstGeom prst="rect">
            <a:avLst/>
          </a:prstGeom>
          <a:noFill/>
          <a:ln/>
        </p:spPr>
        <p:txBody>
          <a:bodyPr wrap="square" lIns="0" tIns="0" rIns="0" bIns="0" rtlCol="0" anchor="ctr"/>
          <a:lstStyle/>
          <a:p>
            <a:pPr marL="0" indent="0">
              <a:buNone/>
            </a:pPr>
            <a:r>
              <a:rPr lang="en-US" sz="1220" b="1" dirty="0">
                <a:solidFill>
                  <a:srgbClr val="0D2B4A"/>
                </a:solidFill>
                <a:latin typeface="Inter Display" pitchFamily="34" charset="0"/>
                <a:ea typeface="Inter Display" pitchFamily="34" charset="-122"/>
                <a:cs typeface="Inter Display" pitchFamily="34" charset="-120"/>
              </a:rPr>
              <a:t>Ordering suffixes</a:t>
            </a:r>
            <a:endParaRPr lang="en-US" sz="1220" dirty="0"/>
          </a:p>
        </p:txBody>
      </p:sp>
      <p:sp>
        <p:nvSpPr>
          <p:cNvPr id="8" name="Shape 5"/>
          <p:cNvSpPr/>
          <p:nvPr/>
        </p:nvSpPr>
        <p:spPr>
          <a:xfrm>
            <a:off x="786384" y="7333488"/>
            <a:ext cx="658368" cy="512064"/>
          </a:xfrm>
          <a:prstGeom prst="roundRect">
            <a:avLst>
              <a:gd name="adj" fmla="val 7143"/>
            </a:avLst>
          </a:prstGeom>
          <a:solidFill>
            <a:srgbClr val="25B7B4"/>
          </a:solidFill>
          <a:ln w="12700">
            <a:solidFill>
              <a:srgbClr val="25B7B4"/>
            </a:solidFill>
            <a:prstDash val="solid"/>
          </a:ln>
        </p:spPr>
      </p:sp>
      <p:sp>
        <p:nvSpPr>
          <p:cNvPr id="9" name="Text 6"/>
          <p:cNvSpPr/>
          <p:nvPr/>
        </p:nvSpPr>
        <p:spPr>
          <a:xfrm>
            <a:off x="832104" y="7470648"/>
            <a:ext cx="566928"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Inter Display" pitchFamily="34" charset="0"/>
                <a:ea typeface="Inter Display" pitchFamily="34" charset="-122"/>
                <a:cs typeface="Inter Display" pitchFamily="34" charset="-120"/>
              </a:rPr>
              <a:t>S</a:t>
            </a:r>
            <a:endParaRPr lang="en-US" sz="1000" dirty="0"/>
          </a:p>
        </p:txBody>
      </p:sp>
      <p:sp>
        <p:nvSpPr>
          <p:cNvPr id="10" name="Text 7"/>
          <p:cNvSpPr/>
          <p:nvPr/>
        </p:nvSpPr>
        <p:spPr>
          <a:xfrm>
            <a:off x="64922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Single section</a:t>
            </a:r>
            <a:endParaRPr lang="en-US" sz="580" dirty="0"/>
          </a:p>
        </p:txBody>
      </p:sp>
      <p:sp>
        <p:nvSpPr>
          <p:cNvPr id="11" name="Shape 8"/>
          <p:cNvSpPr/>
          <p:nvPr/>
        </p:nvSpPr>
        <p:spPr>
          <a:xfrm>
            <a:off x="1746504" y="7333488"/>
            <a:ext cx="658368" cy="512064"/>
          </a:xfrm>
          <a:prstGeom prst="roundRect">
            <a:avLst>
              <a:gd name="adj" fmla="val 7143"/>
            </a:avLst>
          </a:prstGeom>
          <a:solidFill>
            <a:srgbClr val="25B7B4"/>
          </a:solidFill>
          <a:ln w="12700">
            <a:solidFill>
              <a:srgbClr val="25B7B4"/>
            </a:solidFill>
            <a:prstDash val="solid"/>
          </a:ln>
        </p:spPr>
      </p:sp>
      <p:sp>
        <p:nvSpPr>
          <p:cNvPr id="12" name="Text 9"/>
          <p:cNvSpPr/>
          <p:nvPr/>
        </p:nvSpPr>
        <p:spPr>
          <a:xfrm>
            <a:off x="1792224" y="7470648"/>
            <a:ext cx="566928" cy="146304"/>
          </a:xfrm>
          <a:prstGeom prst="rect">
            <a:avLst/>
          </a:prstGeom>
          <a:noFill/>
          <a:ln/>
        </p:spPr>
        <p:txBody>
          <a:bodyPr wrap="square" lIns="0" tIns="0" rIns="0" bIns="0" rtlCol="0" anchor="ctr"/>
          <a:lstStyle/>
          <a:p>
            <a:pPr marL="0" indent="0" algn="ctr">
              <a:buNone/>
            </a:pPr>
            <a:r>
              <a:rPr lang="en-US" sz="1000" b="1" dirty="0">
                <a:solidFill>
                  <a:srgbClr val="FFFFFF"/>
                </a:solidFill>
                <a:latin typeface="Inter Display" pitchFamily="34" charset="0"/>
                <a:ea typeface="Inter Display" pitchFamily="34" charset="-122"/>
                <a:cs typeface="Inter Display" pitchFamily="34" charset="-120"/>
              </a:rPr>
              <a:t>D</a:t>
            </a:r>
            <a:endParaRPr lang="en-US" sz="1000" dirty="0"/>
          </a:p>
        </p:txBody>
      </p:sp>
      <p:sp>
        <p:nvSpPr>
          <p:cNvPr id="13" name="Text 10"/>
          <p:cNvSpPr/>
          <p:nvPr/>
        </p:nvSpPr>
        <p:spPr>
          <a:xfrm>
            <a:off x="160934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Double section</a:t>
            </a:r>
            <a:endParaRPr lang="en-US" sz="580" dirty="0"/>
          </a:p>
        </p:txBody>
      </p:sp>
      <p:sp>
        <p:nvSpPr>
          <p:cNvPr id="14" name="Shape 11"/>
          <p:cNvSpPr/>
          <p:nvPr/>
        </p:nvSpPr>
        <p:spPr>
          <a:xfrm>
            <a:off x="2706624" y="7333488"/>
            <a:ext cx="658368" cy="512064"/>
          </a:xfrm>
          <a:prstGeom prst="roundRect">
            <a:avLst>
              <a:gd name="adj" fmla="val 7143"/>
            </a:avLst>
          </a:prstGeom>
          <a:solidFill>
            <a:srgbClr val="FFFFFF"/>
          </a:solidFill>
          <a:ln w="12700">
            <a:solidFill>
              <a:srgbClr val="DDE5EA"/>
            </a:solidFill>
            <a:prstDash val="solid"/>
          </a:ln>
        </p:spPr>
      </p:sp>
      <p:sp>
        <p:nvSpPr>
          <p:cNvPr id="15" name="Text 12"/>
          <p:cNvSpPr/>
          <p:nvPr/>
        </p:nvSpPr>
        <p:spPr>
          <a:xfrm>
            <a:off x="2752344" y="7470648"/>
            <a:ext cx="566928" cy="146304"/>
          </a:xfrm>
          <a:prstGeom prst="rect">
            <a:avLst/>
          </a:prstGeom>
          <a:noFill/>
          <a:ln/>
        </p:spPr>
        <p:txBody>
          <a:bodyPr wrap="square" lIns="0" tIns="0" rIns="0" bIns="0" rtlCol="0" anchor="ctr"/>
          <a:lstStyle/>
          <a:p>
            <a:pPr marL="0" indent="0" algn="ctr">
              <a:buNone/>
            </a:pPr>
            <a:r>
              <a:rPr lang="en-US" sz="1000" b="1" dirty="0">
                <a:solidFill>
                  <a:srgbClr val="0D2B4A"/>
                </a:solidFill>
                <a:latin typeface="Inter Display" pitchFamily="34" charset="0"/>
                <a:ea typeface="Inter Display" pitchFamily="34" charset="-122"/>
                <a:cs typeface="Inter Display" pitchFamily="34" charset="-120"/>
              </a:rPr>
              <a:t>G</a:t>
            </a:r>
            <a:endParaRPr lang="en-US" sz="1000" dirty="0"/>
          </a:p>
        </p:txBody>
      </p:sp>
      <p:sp>
        <p:nvSpPr>
          <p:cNvPr id="5" name="Text 13"/>
          <p:cNvSpPr/>
          <p:nvPr/>
        </p:nvSpPr>
        <p:spPr>
          <a:xfrm>
            <a:off x="256946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Glass door</a:t>
            </a:r>
            <a:endParaRPr lang="en-US" sz="580" dirty="0"/>
          </a:p>
        </p:txBody>
      </p:sp>
      <p:sp>
        <p:nvSpPr>
          <p:cNvPr id="17" name="Shape 14"/>
          <p:cNvSpPr/>
          <p:nvPr/>
        </p:nvSpPr>
        <p:spPr>
          <a:xfrm>
            <a:off x="3666744" y="7333488"/>
            <a:ext cx="658368" cy="512064"/>
          </a:xfrm>
          <a:prstGeom prst="roundRect">
            <a:avLst>
              <a:gd name="adj" fmla="val 7143"/>
            </a:avLst>
          </a:prstGeom>
          <a:solidFill>
            <a:srgbClr val="FFFFFF"/>
          </a:solidFill>
          <a:ln w="12700">
            <a:solidFill>
              <a:srgbClr val="DDE5EA"/>
            </a:solidFill>
            <a:prstDash val="solid"/>
          </a:ln>
        </p:spPr>
      </p:sp>
      <p:sp>
        <p:nvSpPr>
          <p:cNvPr id="18" name="Text 15"/>
          <p:cNvSpPr/>
          <p:nvPr/>
        </p:nvSpPr>
        <p:spPr>
          <a:xfrm>
            <a:off x="3712464" y="7470648"/>
            <a:ext cx="566928" cy="146304"/>
          </a:xfrm>
          <a:prstGeom prst="rect">
            <a:avLst/>
          </a:prstGeom>
          <a:noFill/>
          <a:ln/>
        </p:spPr>
        <p:txBody>
          <a:bodyPr wrap="square" lIns="0" tIns="0" rIns="0" bIns="0" rtlCol="0" anchor="ctr"/>
          <a:lstStyle/>
          <a:p>
            <a:pPr marL="0" indent="0" algn="ctr">
              <a:buNone/>
            </a:pPr>
            <a:r>
              <a:rPr lang="en-US" sz="1000" b="1" dirty="0">
                <a:solidFill>
                  <a:srgbClr val="0D2B4A"/>
                </a:solidFill>
                <a:latin typeface="Inter Display" pitchFamily="34" charset="0"/>
                <a:ea typeface="Inter Display" pitchFamily="34" charset="-122"/>
                <a:cs typeface="Inter Display" pitchFamily="34" charset="-120"/>
              </a:rPr>
              <a:t>M</a:t>
            </a:r>
            <a:endParaRPr lang="en-US" sz="1000" dirty="0"/>
          </a:p>
        </p:txBody>
      </p:sp>
      <p:sp>
        <p:nvSpPr>
          <p:cNvPr id="19" name="Text 16"/>
          <p:cNvSpPr/>
          <p:nvPr/>
        </p:nvSpPr>
        <p:spPr>
          <a:xfrm>
            <a:off x="352958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Perforated door</a:t>
            </a:r>
            <a:endParaRPr lang="en-US" sz="580" dirty="0"/>
          </a:p>
        </p:txBody>
      </p:sp>
      <p:sp>
        <p:nvSpPr>
          <p:cNvPr id="20" name="Shape 17"/>
          <p:cNvSpPr/>
          <p:nvPr/>
        </p:nvSpPr>
        <p:spPr>
          <a:xfrm>
            <a:off x="4626864" y="7333488"/>
            <a:ext cx="658368" cy="512064"/>
          </a:xfrm>
          <a:prstGeom prst="roundRect">
            <a:avLst>
              <a:gd name="adj" fmla="val 7143"/>
            </a:avLst>
          </a:prstGeom>
          <a:solidFill>
            <a:srgbClr val="FFFFFF"/>
          </a:solidFill>
          <a:ln w="12700">
            <a:solidFill>
              <a:srgbClr val="DDE5EA"/>
            </a:solidFill>
            <a:prstDash val="solid"/>
          </a:ln>
        </p:spPr>
      </p:sp>
      <p:sp>
        <p:nvSpPr>
          <p:cNvPr id="21" name="Text 18"/>
          <p:cNvSpPr/>
          <p:nvPr/>
        </p:nvSpPr>
        <p:spPr>
          <a:xfrm>
            <a:off x="4672584" y="7470648"/>
            <a:ext cx="566928" cy="146304"/>
          </a:xfrm>
          <a:prstGeom prst="rect">
            <a:avLst/>
          </a:prstGeom>
          <a:noFill/>
          <a:ln/>
        </p:spPr>
        <p:txBody>
          <a:bodyPr wrap="square" lIns="0" tIns="0" rIns="0" bIns="0" rtlCol="0" anchor="ctr"/>
          <a:lstStyle/>
          <a:p>
            <a:pPr marL="0" indent="0" algn="ctr">
              <a:buNone/>
            </a:pPr>
            <a:r>
              <a:rPr lang="en-US" sz="1000" b="1" dirty="0">
                <a:solidFill>
                  <a:srgbClr val="0D2B4A"/>
                </a:solidFill>
                <a:latin typeface="Inter Display" pitchFamily="34" charset="0"/>
                <a:ea typeface="Inter Display" pitchFamily="34" charset="-122"/>
                <a:cs typeface="Inter Display" pitchFamily="34" charset="-120"/>
              </a:rPr>
              <a:t>K</a:t>
            </a:r>
            <a:endParaRPr lang="en-US" sz="1000" dirty="0"/>
          </a:p>
        </p:txBody>
      </p:sp>
      <p:sp>
        <p:nvSpPr>
          <p:cNvPr id="22" name="Text 19"/>
          <p:cNvSpPr/>
          <p:nvPr/>
        </p:nvSpPr>
        <p:spPr>
          <a:xfrm>
            <a:off x="448970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Knock-down pack</a:t>
            </a:r>
            <a:endParaRPr lang="en-US" sz="580" dirty="0"/>
          </a:p>
        </p:txBody>
      </p:sp>
      <p:sp>
        <p:nvSpPr>
          <p:cNvPr id="23" name="Shape 20"/>
          <p:cNvSpPr/>
          <p:nvPr/>
        </p:nvSpPr>
        <p:spPr>
          <a:xfrm>
            <a:off x="5586984" y="7333488"/>
            <a:ext cx="658368" cy="512064"/>
          </a:xfrm>
          <a:prstGeom prst="roundRect">
            <a:avLst>
              <a:gd name="adj" fmla="val 7143"/>
            </a:avLst>
          </a:prstGeom>
          <a:solidFill>
            <a:srgbClr val="FFFFFF"/>
          </a:solidFill>
          <a:ln w="12700">
            <a:solidFill>
              <a:srgbClr val="DDE5EA"/>
            </a:solidFill>
            <a:prstDash val="solid"/>
          </a:ln>
        </p:spPr>
      </p:sp>
      <p:sp>
        <p:nvSpPr>
          <p:cNvPr id="24" name="Text 21"/>
          <p:cNvSpPr/>
          <p:nvPr/>
        </p:nvSpPr>
        <p:spPr>
          <a:xfrm>
            <a:off x="5632704" y="7470648"/>
            <a:ext cx="566928" cy="146304"/>
          </a:xfrm>
          <a:prstGeom prst="rect">
            <a:avLst/>
          </a:prstGeom>
          <a:noFill/>
          <a:ln/>
        </p:spPr>
        <p:txBody>
          <a:bodyPr wrap="square" lIns="0" tIns="0" rIns="0" bIns="0" rtlCol="0" anchor="ctr"/>
          <a:lstStyle/>
          <a:p>
            <a:pPr marL="0" indent="0" algn="ctr">
              <a:buNone/>
            </a:pPr>
            <a:r>
              <a:rPr lang="en-US" sz="1000" b="1" dirty="0">
                <a:solidFill>
                  <a:srgbClr val="0D2B4A"/>
                </a:solidFill>
                <a:latin typeface="Inter Display" pitchFamily="34" charset="0"/>
                <a:ea typeface="Inter Display" pitchFamily="34" charset="-122"/>
                <a:cs typeface="Inter Display" pitchFamily="34" charset="-120"/>
              </a:rPr>
              <a:t>A</a:t>
            </a:r>
            <a:endParaRPr lang="en-US" sz="1000" dirty="0"/>
          </a:p>
        </p:txBody>
      </p:sp>
      <p:sp>
        <p:nvSpPr>
          <p:cNvPr id="25" name="Text 22"/>
          <p:cNvSpPr/>
          <p:nvPr/>
        </p:nvSpPr>
        <p:spPr>
          <a:xfrm>
            <a:off x="5449824" y="8028432"/>
            <a:ext cx="932688" cy="274320"/>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Assembled pack</a:t>
            </a:r>
            <a:endParaRPr lang="en-US" sz="580" dirty="0"/>
          </a:p>
        </p:txBody>
      </p:sp>
      <p:sp>
        <p:nvSpPr>
          <p:cNvPr id="26" name="Text 23"/>
          <p:cNvSpPr/>
          <p:nvPr/>
        </p:nvSpPr>
        <p:spPr>
          <a:xfrm>
            <a:off x="768096" y="8348472"/>
            <a:ext cx="3840480"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Example: WM-D12-060-060-M-K</a:t>
            </a:r>
            <a:endParaRPr lang="en-US" sz="1300" dirty="0"/>
          </a:p>
        </p:txBody>
      </p:sp>
      <p:sp>
        <p:nvSpPr>
          <p:cNvPr id="27"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OF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2-post and 4-post open-frame racks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Fast access, simple installation and low material complexity for labs, telecom, audio/video and cable-intensive deployments.</a:t>
            </a:r>
            <a:endParaRPr lang="en-US" sz="980" dirty="0"/>
          </a:p>
        </p:txBody>
      </p:sp>
      <p:sp>
        <p:nvSpPr>
          <p:cNvPr id="5" name="Shape 3"/>
          <p:cNvSpPr/>
          <p:nvPr/>
        </p:nvSpPr>
        <p:spPr>
          <a:xfrm>
            <a:off x="5285232" y="411480"/>
            <a:ext cx="1417320" cy="274320"/>
          </a:xfrm>
          <a:prstGeom prst="roundRect">
            <a:avLst>
              <a:gd name="adj" fmla="val 16667"/>
            </a:avLst>
          </a:prstGeom>
          <a:solidFill>
            <a:srgbClr val="2C8C72"/>
          </a:solidFill>
          <a:ln w="12700">
            <a:solidFill>
              <a:srgbClr val="2C8C72"/>
            </a:solidFill>
            <a:prstDash val="solid"/>
          </a:ln>
        </p:spPr>
      </p:sp>
      <p:sp>
        <p:nvSpPr>
          <p:cNvPr id="6" name="Text 4"/>
          <p:cNvSpPr/>
          <p:nvPr/>
        </p:nvSpPr>
        <p:spPr>
          <a:xfrm>
            <a:off x="5349240"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 PRODUCT FAMILY</a:t>
            </a:r>
            <a:endParaRPr lang="en-US" sz="630" dirty="0"/>
          </a:p>
        </p:txBody>
      </p:sp>
      <p:sp>
        <p:nvSpPr>
          <p:cNvPr id="7" name="Shape 5"/>
          <p:cNvSpPr/>
          <p:nvPr/>
        </p:nvSpPr>
        <p:spPr>
          <a:xfrm>
            <a:off x="530352" y="1901952"/>
            <a:ext cx="2999232" cy="3794760"/>
          </a:xfrm>
          <a:prstGeom prst="roundRect">
            <a:avLst>
              <a:gd name="adj" fmla="val 2439"/>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8" name="Image 0" descr="/mnt/data/catalog_work/assets/open_2post.png"/>
          <p:cNvPicPr>
            <a:picLocks noChangeAspect="1"/>
          </p:cNvPicPr>
          <p:nvPr/>
        </p:nvPicPr>
        <p:blipFill>
          <a:blip r:embed="rId3"/>
          <a:stretch>
            <a:fillRect/>
          </a:stretch>
        </p:blipFill>
        <p:spPr>
          <a:xfrm>
            <a:off x="621792" y="2391156"/>
            <a:ext cx="2816352" cy="2816352"/>
          </a:xfrm>
          <a:prstGeom prst="rect">
            <a:avLst/>
          </a:prstGeom>
        </p:spPr>
      </p:pic>
      <p:sp>
        <p:nvSpPr>
          <p:cNvPr id="9" name="Shape 6"/>
          <p:cNvSpPr/>
          <p:nvPr/>
        </p:nvSpPr>
        <p:spPr>
          <a:xfrm>
            <a:off x="3694176" y="1901952"/>
            <a:ext cx="3328416" cy="3794760"/>
          </a:xfrm>
          <a:prstGeom prst="roundRect">
            <a:avLst>
              <a:gd name="adj" fmla="val 2198"/>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10" name="Image 1" descr="/mnt/data/catalog_work/assets/open_4post.png"/>
          <p:cNvPicPr>
            <a:picLocks noChangeAspect="1"/>
          </p:cNvPicPr>
          <p:nvPr/>
        </p:nvPicPr>
        <p:blipFill>
          <a:blip r:embed="rId4"/>
          <a:stretch>
            <a:fillRect/>
          </a:stretch>
        </p:blipFill>
        <p:spPr>
          <a:xfrm>
            <a:off x="3806635" y="1993392"/>
            <a:ext cx="3103498" cy="3611880"/>
          </a:xfrm>
          <a:prstGeom prst="rect">
            <a:avLst/>
          </a:prstGeom>
        </p:spPr>
      </p:pic>
      <p:sp>
        <p:nvSpPr>
          <p:cNvPr id="11" name="Text 7"/>
          <p:cNvSpPr/>
          <p:nvPr/>
        </p:nvSpPr>
        <p:spPr>
          <a:xfrm>
            <a:off x="1389888" y="5925312"/>
            <a:ext cx="1280160" cy="274320"/>
          </a:xfrm>
          <a:prstGeom prst="rect">
            <a:avLst/>
          </a:prstGeom>
          <a:noFill/>
          <a:ln/>
        </p:spPr>
        <p:txBody>
          <a:bodyPr wrap="square" lIns="0" tIns="0" rIns="0" bIns="0" rtlCol="0" anchor="ctr"/>
          <a:lstStyle/>
          <a:p>
            <a:pPr marL="0" indent="0" algn="ctr">
              <a:buNone/>
            </a:pPr>
            <a:r>
              <a:rPr lang="en-US" sz="1200" b="1" dirty="0">
                <a:solidFill>
                  <a:srgbClr val="0D2B4A"/>
                </a:solidFill>
                <a:latin typeface="Inter Display" pitchFamily="34" charset="0"/>
                <a:ea typeface="Inter Display" pitchFamily="34" charset="-122"/>
                <a:cs typeface="Inter Display" pitchFamily="34" charset="-120"/>
              </a:rPr>
              <a:t>OF-2P</a:t>
            </a:r>
            <a:endParaRPr lang="en-US" sz="1200" dirty="0"/>
          </a:p>
        </p:txBody>
      </p:sp>
      <p:sp>
        <p:nvSpPr>
          <p:cNvPr id="12" name="Text 8"/>
          <p:cNvSpPr/>
          <p:nvPr/>
        </p:nvSpPr>
        <p:spPr>
          <a:xfrm>
            <a:off x="4690872" y="5925312"/>
            <a:ext cx="1280160" cy="274320"/>
          </a:xfrm>
          <a:prstGeom prst="rect">
            <a:avLst/>
          </a:prstGeom>
          <a:noFill/>
          <a:ln/>
        </p:spPr>
        <p:txBody>
          <a:bodyPr wrap="square" lIns="0" tIns="0" rIns="0" bIns="0" rtlCol="0" anchor="ctr"/>
          <a:lstStyle/>
          <a:p>
            <a:pPr marL="0" indent="0" algn="ctr">
              <a:buNone/>
            </a:pPr>
            <a:r>
              <a:rPr lang="en-US" sz="1200" b="1" dirty="0">
                <a:solidFill>
                  <a:srgbClr val="0D2B4A"/>
                </a:solidFill>
                <a:latin typeface="Inter Display" pitchFamily="34" charset="0"/>
                <a:ea typeface="Inter Display" pitchFamily="34" charset="-122"/>
                <a:cs typeface="Inter Display" pitchFamily="34" charset="-120"/>
              </a:rPr>
              <a:t>OF-4P</a:t>
            </a:r>
            <a:endParaRPr lang="en-US" sz="1200" dirty="0"/>
          </a:p>
        </p:txBody>
      </p:sp>
      <p:sp>
        <p:nvSpPr>
          <p:cNvPr id="13" name="Shape 9"/>
          <p:cNvSpPr/>
          <p:nvPr/>
        </p:nvSpPr>
        <p:spPr>
          <a:xfrm>
            <a:off x="530352" y="6473952"/>
            <a:ext cx="1481328" cy="713232"/>
          </a:xfrm>
          <a:prstGeom prst="roundRect">
            <a:avLst>
              <a:gd name="adj" fmla="val 10256"/>
            </a:avLst>
          </a:prstGeom>
          <a:solidFill>
            <a:srgbClr val="FFFFFF"/>
          </a:solidFill>
          <a:ln w="8890">
            <a:solidFill>
              <a:srgbClr val="DDE5EA"/>
            </a:solidFill>
            <a:prstDash val="solid"/>
          </a:ln>
        </p:spPr>
      </p:sp>
      <p:sp>
        <p:nvSpPr>
          <p:cNvPr id="14" name="Shape 10"/>
          <p:cNvSpPr/>
          <p:nvPr/>
        </p:nvSpPr>
        <p:spPr>
          <a:xfrm>
            <a:off x="530352" y="6473952"/>
            <a:ext cx="64008" cy="713232"/>
          </a:xfrm>
          <a:prstGeom prst="rect">
            <a:avLst/>
          </a:prstGeom>
          <a:solidFill>
            <a:srgbClr val="25B7B4"/>
          </a:solidFill>
          <a:ln w="12700">
            <a:solidFill>
              <a:srgbClr val="25B7B4"/>
            </a:solidFill>
            <a:prstDash val="solid"/>
          </a:ln>
        </p:spPr>
      </p:sp>
      <p:sp>
        <p:nvSpPr>
          <p:cNvPr id="15" name="Text 11"/>
          <p:cNvSpPr/>
          <p:nvPr/>
        </p:nvSpPr>
        <p:spPr>
          <a:xfrm>
            <a:off x="694944" y="6592824"/>
            <a:ext cx="122529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18-47U</a:t>
            </a:r>
            <a:endParaRPr lang="en-US" sz="1600" dirty="0"/>
          </a:p>
        </p:txBody>
      </p:sp>
      <p:sp>
        <p:nvSpPr>
          <p:cNvPr id="16" name="Text 12"/>
          <p:cNvSpPr/>
          <p:nvPr/>
        </p:nvSpPr>
        <p:spPr>
          <a:xfrm>
            <a:off x="694944" y="6903720"/>
            <a:ext cx="122529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HEIGHTS</a:t>
            </a:r>
            <a:endParaRPr lang="en-US" sz="690" dirty="0"/>
          </a:p>
        </p:txBody>
      </p:sp>
      <p:sp>
        <p:nvSpPr>
          <p:cNvPr id="17" name="Shape 13"/>
          <p:cNvSpPr/>
          <p:nvPr/>
        </p:nvSpPr>
        <p:spPr>
          <a:xfrm>
            <a:off x="2157984" y="6473952"/>
            <a:ext cx="1481328" cy="713232"/>
          </a:xfrm>
          <a:prstGeom prst="roundRect">
            <a:avLst>
              <a:gd name="adj" fmla="val 10256"/>
            </a:avLst>
          </a:prstGeom>
          <a:solidFill>
            <a:srgbClr val="FFFFFF"/>
          </a:solidFill>
          <a:ln w="8890">
            <a:solidFill>
              <a:srgbClr val="DDE5EA"/>
            </a:solidFill>
            <a:prstDash val="solid"/>
          </a:ln>
        </p:spPr>
      </p:sp>
      <p:sp>
        <p:nvSpPr>
          <p:cNvPr id="18" name="Shape 14"/>
          <p:cNvSpPr/>
          <p:nvPr/>
        </p:nvSpPr>
        <p:spPr>
          <a:xfrm>
            <a:off x="2157984" y="6473952"/>
            <a:ext cx="64008" cy="713232"/>
          </a:xfrm>
          <a:prstGeom prst="rect">
            <a:avLst/>
          </a:prstGeom>
          <a:solidFill>
            <a:srgbClr val="25B7B4"/>
          </a:solidFill>
          <a:ln w="12700">
            <a:solidFill>
              <a:srgbClr val="25B7B4"/>
            </a:solidFill>
            <a:prstDash val="solid"/>
          </a:ln>
        </p:spPr>
      </p:sp>
      <p:sp>
        <p:nvSpPr>
          <p:cNvPr id="19" name="Text 15"/>
          <p:cNvSpPr/>
          <p:nvPr/>
        </p:nvSpPr>
        <p:spPr>
          <a:xfrm>
            <a:off x="2322576" y="6592824"/>
            <a:ext cx="122529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600 mm</a:t>
            </a:r>
            <a:endParaRPr lang="en-US" sz="1600" dirty="0"/>
          </a:p>
        </p:txBody>
      </p:sp>
      <p:sp>
        <p:nvSpPr>
          <p:cNvPr id="20" name="Text 16"/>
          <p:cNvSpPr/>
          <p:nvPr/>
        </p:nvSpPr>
        <p:spPr>
          <a:xfrm>
            <a:off x="2322576" y="6903720"/>
            <a:ext cx="122529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WIDTH</a:t>
            </a:r>
            <a:endParaRPr lang="en-US" sz="690" dirty="0"/>
          </a:p>
        </p:txBody>
      </p:sp>
      <p:sp>
        <p:nvSpPr>
          <p:cNvPr id="21" name="Shape 17"/>
          <p:cNvSpPr/>
          <p:nvPr/>
        </p:nvSpPr>
        <p:spPr>
          <a:xfrm>
            <a:off x="3785616" y="6473952"/>
            <a:ext cx="1481328" cy="713232"/>
          </a:xfrm>
          <a:prstGeom prst="roundRect">
            <a:avLst>
              <a:gd name="adj" fmla="val 10256"/>
            </a:avLst>
          </a:prstGeom>
          <a:solidFill>
            <a:srgbClr val="FFFFFF"/>
          </a:solidFill>
          <a:ln w="8890">
            <a:solidFill>
              <a:srgbClr val="DDE5EA"/>
            </a:solidFill>
            <a:prstDash val="solid"/>
          </a:ln>
        </p:spPr>
      </p:sp>
      <p:sp>
        <p:nvSpPr>
          <p:cNvPr id="22" name="Shape 18"/>
          <p:cNvSpPr/>
          <p:nvPr/>
        </p:nvSpPr>
        <p:spPr>
          <a:xfrm>
            <a:off x="3785616" y="6473952"/>
            <a:ext cx="64008" cy="713232"/>
          </a:xfrm>
          <a:prstGeom prst="rect">
            <a:avLst/>
          </a:prstGeom>
          <a:solidFill>
            <a:srgbClr val="25B7B4"/>
          </a:solidFill>
          <a:ln w="12700">
            <a:solidFill>
              <a:srgbClr val="25B7B4"/>
            </a:solidFill>
            <a:prstDash val="solid"/>
          </a:ln>
        </p:spPr>
      </p:sp>
      <p:sp>
        <p:nvSpPr>
          <p:cNvPr id="23" name="Text 19"/>
          <p:cNvSpPr/>
          <p:nvPr/>
        </p:nvSpPr>
        <p:spPr>
          <a:xfrm>
            <a:off x="3950208" y="6592824"/>
            <a:ext cx="122529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150 kg</a:t>
            </a:r>
            <a:endParaRPr lang="en-US" sz="1600" dirty="0"/>
          </a:p>
        </p:txBody>
      </p:sp>
      <p:sp>
        <p:nvSpPr>
          <p:cNvPr id="24" name="Text 20"/>
          <p:cNvSpPr/>
          <p:nvPr/>
        </p:nvSpPr>
        <p:spPr>
          <a:xfrm>
            <a:off x="3950208" y="6903720"/>
            <a:ext cx="122529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STATIC LOAD</a:t>
            </a:r>
            <a:endParaRPr lang="en-US" sz="690" dirty="0"/>
          </a:p>
        </p:txBody>
      </p:sp>
      <p:sp>
        <p:nvSpPr>
          <p:cNvPr id="25" name="Shape 21"/>
          <p:cNvSpPr/>
          <p:nvPr/>
        </p:nvSpPr>
        <p:spPr>
          <a:xfrm>
            <a:off x="5413248" y="6473952"/>
            <a:ext cx="1609344" cy="713232"/>
          </a:xfrm>
          <a:prstGeom prst="roundRect">
            <a:avLst>
              <a:gd name="adj" fmla="val 10256"/>
            </a:avLst>
          </a:prstGeom>
          <a:solidFill>
            <a:srgbClr val="FFFFFF"/>
          </a:solidFill>
          <a:ln w="8890">
            <a:solidFill>
              <a:srgbClr val="DDE5EA"/>
            </a:solidFill>
            <a:prstDash val="solid"/>
          </a:ln>
        </p:spPr>
      </p:sp>
      <p:sp>
        <p:nvSpPr>
          <p:cNvPr id="26" name="Shape 22"/>
          <p:cNvSpPr/>
          <p:nvPr/>
        </p:nvSpPr>
        <p:spPr>
          <a:xfrm>
            <a:off x="5413248" y="6473952"/>
            <a:ext cx="64008" cy="713232"/>
          </a:xfrm>
          <a:prstGeom prst="rect">
            <a:avLst/>
          </a:prstGeom>
          <a:solidFill>
            <a:srgbClr val="25B7B4"/>
          </a:solidFill>
          <a:ln w="12700">
            <a:solidFill>
              <a:srgbClr val="25B7B4"/>
            </a:solidFill>
            <a:prstDash val="solid"/>
          </a:ln>
        </p:spPr>
      </p:sp>
      <p:sp>
        <p:nvSpPr>
          <p:cNvPr id="27" name="Text 23"/>
          <p:cNvSpPr/>
          <p:nvPr/>
        </p:nvSpPr>
        <p:spPr>
          <a:xfrm>
            <a:off x="5577840" y="6592824"/>
            <a:ext cx="1353312"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2.0 mm</a:t>
            </a:r>
            <a:endParaRPr lang="en-US" sz="1600" dirty="0"/>
          </a:p>
        </p:txBody>
      </p:sp>
      <p:sp>
        <p:nvSpPr>
          <p:cNvPr id="28" name="Text 24"/>
          <p:cNvSpPr/>
          <p:nvPr/>
        </p:nvSpPr>
        <p:spPr>
          <a:xfrm>
            <a:off x="5577840" y="6903720"/>
            <a:ext cx="1353312"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PRIMARY STEEL</a:t>
            </a:r>
            <a:endParaRPr lang="en-US" sz="690" dirty="0"/>
          </a:p>
        </p:txBody>
      </p:sp>
      <p:sp>
        <p:nvSpPr>
          <p:cNvPr id="29" name="Shape 25"/>
          <p:cNvSpPr/>
          <p:nvPr/>
        </p:nvSpPr>
        <p:spPr>
          <a:xfrm>
            <a:off x="530352" y="7479792"/>
            <a:ext cx="6492240" cy="1353312"/>
          </a:xfrm>
          <a:prstGeom prst="roundRect">
            <a:avLst>
              <a:gd name="adj" fmla="val 5405"/>
            </a:avLst>
          </a:prstGeom>
          <a:solidFill>
            <a:srgbClr val="FFFFFF"/>
          </a:solidFill>
          <a:ln w="12700">
            <a:solidFill>
              <a:srgbClr val="DDE5EA"/>
            </a:solidFill>
            <a:prstDash val="solid"/>
          </a:ln>
        </p:spPr>
      </p:sp>
      <p:sp>
        <p:nvSpPr>
          <p:cNvPr id="30" name="Text 26"/>
          <p:cNvSpPr/>
          <p:nvPr/>
        </p:nvSpPr>
        <p:spPr>
          <a:xfrm>
            <a:off x="768096" y="7754112"/>
            <a:ext cx="1481328" cy="228600"/>
          </a:xfrm>
          <a:prstGeom prst="rect">
            <a:avLst/>
          </a:prstGeom>
          <a:noFill/>
          <a:ln/>
        </p:spPr>
        <p:txBody>
          <a:bodyPr wrap="square" lIns="0" tIns="0" rIns="0" bIns="0" rtlCol="0" anchor="ctr"/>
          <a:lstStyle/>
          <a:p>
            <a:pPr marL="0" indent="0">
              <a:buNone/>
            </a:pPr>
            <a:r>
              <a:rPr lang="en-US" sz="850" b="1" dirty="0">
                <a:solidFill>
                  <a:srgbClr val="25B7B4"/>
                </a:solidFill>
                <a:latin typeface="Inter" pitchFamily="34" charset="0"/>
                <a:ea typeface="Inter" pitchFamily="34" charset="-122"/>
                <a:cs typeface="Inter" pitchFamily="34" charset="-120"/>
              </a:rPr>
              <a:t>Recommended add-ons</a:t>
            </a:r>
            <a:endParaRPr lang="en-US" sz="850" dirty="0"/>
          </a:p>
        </p:txBody>
      </p:sp>
      <p:sp>
        <p:nvSpPr>
          <p:cNvPr id="31" name="Text 27"/>
          <p:cNvSpPr/>
          <p:nvPr/>
        </p:nvSpPr>
        <p:spPr>
          <a:xfrm>
            <a:off x="2240280" y="7635240"/>
            <a:ext cx="4315968" cy="731520"/>
          </a:xfrm>
          <a:prstGeom prst="rect">
            <a:avLst/>
          </a:prstGeom>
          <a:noFill/>
          <a:ln/>
        </p:spPr>
        <p:txBody>
          <a:bodyPr wrap="square" lIns="635" tIns="635" rIns="635" bIns="635" rtlCol="0" anchor="ctr">
            <a:normAutofit/>
          </a:bodyPr>
          <a:lstStyle/>
          <a:p>
            <a:pPr marL="139700" indent="-139700">
              <a:buSzPct val="100000"/>
              <a:buChar char="•"/>
            </a:pPr>
            <a:r>
              <a:rPr lang="en-US" sz="800" dirty="0">
                <a:solidFill>
                  <a:srgbClr val="172734"/>
                </a:solidFill>
                <a:latin typeface="Inter" pitchFamily="34" charset="0"/>
                <a:ea typeface="Inter" pitchFamily="34" charset="-122"/>
                <a:cs typeface="Inter" pitchFamily="34" charset="-120"/>
              </a:rPr>
              <a:t>Heavy-duty base or caster kit</a:t>
            </a:r>
            <a:endParaRPr lang="en-US" sz="800" dirty="0"/>
          </a:p>
          <a:p>
            <a:pPr marL="139700" indent="-139700">
              <a:buSzPct val="100000"/>
              <a:buChar char="•"/>
            </a:pPr>
            <a:r>
              <a:rPr lang="en-US" sz="800" dirty="0">
                <a:solidFill>
                  <a:srgbClr val="172734"/>
                </a:solidFill>
                <a:latin typeface="Inter" pitchFamily="34" charset="0"/>
                <a:ea typeface="Inter" pitchFamily="34" charset="-122"/>
                <a:cs typeface="Inter" pitchFamily="34" charset="-120"/>
              </a:rPr>
              <a:t>Vertical cable managers and lacing bars</a:t>
            </a:r>
            <a:endParaRPr lang="en-US" sz="800" dirty="0"/>
          </a:p>
          <a:p>
            <a:pPr marL="139700" indent="-139700">
              <a:buSzPct val="100000"/>
              <a:buChar char="•"/>
            </a:pPr>
            <a:r>
              <a:rPr lang="en-US" sz="800" dirty="0">
                <a:solidFill>
                  <a:srgbClr val="172734"/>
                </a:solidFill>
                <a:latin typeface="Inter" pitchFamily="34" charset="0"/>
                <a:ea typeface="Inter" pitchFamily="34" charset="-122"/>
                <a:cs typeface="Inter" pitchFamily="34" charset="-120"/>
              </a:rPr>
              <a:t>Grounding / bonding kit</a:t>
            </a:r>
            <a:endParaRPr lang="en-US" sz="800" dirty="0"/>
          </a:p>
          <a:p>
            <a:pPr marL="139700" indent="-139700">
              <a:buSzPct val="100000"/>
              <a:buChar char="•"/>
            </a:pPr>
            <a:r>
              <a:rPr lang="en-US" sz="800" dirty="0">
                <a:solidFill>
                  <a:srgbClr val="172734"/>
                </a:solidFill>
                <a:latin typeface="Inter" pitchFamily="34" charset="0"/>
                <a:ea typeface="Inter" pitchFamily="34" charset="-122"/>
                <a:cs typeface="Inter" pitchFamily="34" charset="-120"/>
              </a:rPr>
              <a:t>Wall or floor anchoring package</a:t>
            </a:r>
            <a:endParaRPr lang="en-US" sz="800" dirty="0"/>
          </a:p>
          <a:p>
            <a:pPr marL="139700" indent="-139700">
              <a:buSzPct val="100000"/>
              <a:buChar char="•"/>
            </a:pPr>
            <a:r>
              <a:rPr lang="en-US" sz="800" dirty="0">
                <a:solidFill>
                  <a:srgbClr val="172734"/>
                </a:solidFill>
                <a:latin typeface="Inter" pitchFamily="34" charset="0"/>
                <a:ea typeface="Inter" pitchFamily="34" charset="-122"/>
                <a:cs typeface="Inter" pitchFamily="34" charset="-120"/>
              </a:rPr>
              <a:t>Equipment shelves and stabilizer brackets</a:t>
            </a:r>
            <a:endParaRPr lang="en-US" sz="800" dirty="0"/>
          </a:p>
        </p:txBody>
      </p:sp>
      <p:sp>
        <p:nvSpPr>
          <p:cNvPr id="32"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OF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Open-frame model matrix</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Select the 2-post configuration for cable-centric equipment and the 4-post configuration for deeper or four-point-mounted equipment.</a:t>
            </a:r>
            <a:endParaRPr lang="en-US" sz="98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530352" y="1883664"/>
          <a:ext cx="6492240" cy="4828032"/>
        </p:xfrm>
        <a:graphic>
          <a:graphicData uri="http://schemas.openxmlformats.org/drawingml/2006/table">
            <a:tbl>
              <a:tblPr/>
              <a:tblGrid>
                <a:gridCol w="1463040">
                  <a:extLst>
                    <a:ext uri="{9D8B030D-6E8A-4147-A177-3AD203B41FA5}">
                      <a16:colId xmlns:a16="http://schemas.microsoft.com/office/drawing/2014/main" val="20000"/>
                    </a:ext>
                  </a:extLst>
                </a:gridCol>
                <a:gridCol w="640080">
                  <a:extLst>
                    <a:ext uri="{9D8B030D-6E8A-4147-A177-3AD203B41FA5}">
                      <a16:colId xmlns:a16="http://schemas.microsoft.com/office/drawing/2014/main" val="20001"/>
                    </a:ext>
                  </a:extLst>
                </a:gridCol>
                <a:gridCol w="713232">
                  <a:extLst>
                    <a:ext uri="{9D8B030D-6E8A-4147-A177-3AD203B41FA5}">
                      <a16:colId xmlns:a16="http://schemas.microsoft.com/office/drawing/2014/main" val="20002"/>
                    </a:ext>
                  </a:extLst>
                </a:gridCol>
                <a:gridCol w="1298448">
                  <a:extLst>
                    <a:ext uri="{9D8B030D-6E8A-4147-A177-3AD203B41FA5}">
                      <a16:colId xmlns:a16="http://schemas.microsoft.com/office/drawing/2014/main" val="20003"/>
                    </a:ext>
                  </a:extLst>
                </a:gridCol>
                <a:gridCol w="100584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457200">
                <a:tc>
                  <a:txBody>
                    <a:bodyPr/>
                    <a:lstStyle/>
                    <a:p>
                      <a:pPr marL="0" indent="0">
                        <a:buNone/>
                      </a:pPr>
                      <a:r>
                        <a:rPr lang="en-US" sz="640" b="1" dirty="0">
                          <a:solidFill>
                            <a:srgbClr val="FFFFFF"/>
                          </a:solidFill>
                          <a:latin typeface="Inter" pitchFamily="34" charset="0"/>
                          <a:ea typeface="Inter" pitchFamily="34" charset="-122"/>
                          <a:cs typeface="Inter" pitchFamily="34" charset="-120"/>
                        </a:rPr>
                        <a:t>Model family</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40" b="1" dirty="0">
                          <a:solidFill>
                            <a:srgbClr val="FFFFFF"/>
                          </a:solidFill>
                          <a:latin typeface="Inter" pitchFamily="34" charset="0"/>
                          <a:ea typeface="Inter" pitchFamily="34" charset="-122"/>
                          <a:cs typeface="Inter" pitchFamily="34" charset="-120"/>
                        </a:rPr>
                        <a:t>Capacity</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40" b="1" dirty="0">
                          <a:solidFill>
                            <a:srgbClr val="FFFFFF"/>
                          </a:solidFill>
                          <a:latin typeface="Inter" pitchFamily="34" charset="0"/>
                          <a:ea typeface="Inter" pitchFamily="34" charset="-122"/>
                          <a:cs typeface="Inter" pitchFamily="34" charset="-120"/>
                        </a:rPr>
                        <a:t>Width</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40" b="1" dirty="0">
                          <a:solidFill>
                            <a:srgbClr val="FFFFFF"/>
                          </a:solidFill>
                          <a:latin typeface="Inter" pitchFamily="34" charset="0"/>
                          <a:ea typeface="Inter" pitchFamily="34" charset="-122"/>
                          <a:cs typeface="Inter" pitchFamily="34" charset="-120"/>
                        </a:rPr>
                        <a:t>Construction</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40" b="1" dirty="0">
                          <a:solidFill>
                            <a:srgbClr val="FFFFFF"/>
                          </a:solidFill>
                          <a:latin typeface="Inter" pitchFamily="34" charset="0"/>
                          <a:ea typeface="Inter" pitchFamily="34" charset="-122"/>
                          <a:cs typeface="Inter" pitchFamily="34" charset="-120"/>
                        </a:rPr>
                        <a:t>Nominal load</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40" b="1" dirty="0">
                          <a:solidFill>
                            <a:srgbClr val="FFFFFF"/>
                          </a:solidFill>
                          <a:latin typeface="Inter" pitchFamily="34" charset="0"/>
                          <a:ea typeface="Inter" pitchFamily="34" charset="-122"/>
                          <a:cs typeface="Inter" pitchFamily="34" charset="-120"/>
                        </a:rPr>
                        <a:t>Typical use</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OF-2P18 / OF-4P18</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18U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Lab / AV / telecom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OF-2P22 / OF-4P22</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22U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Access networks</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OF-2P27 / OF-4P27</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27U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Telecom rooms</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OF-2P32 / OF-4P32</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32U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Network distribution</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OF-2P37 / OF-4P37</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37U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Equipment rooms</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OF-2P42 / OF-4P42</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42U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Full-height installation</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57200">
                <a:tc>
                  <a:txBody>
                    <a:bodyPr/>
                    <a:lstStyle/>
                    <a:p>
                      <a:pPr marL="0" indent="0">
                        <a:buNone/>
                      </a:pPr>
                      <a:r>
                        <a:rPr lang="en-US" sz="640" dirty="0">
                          <a:solidFill>
                            <a:srgbClr val="172734"/>
                          </a:solidFill>
                          <a:latin typeface="Inter" pitchFamily="34" charset="0"/>
                          <a:ea typeface="Inter" pitchFamily="34" charset="-122"/>
                          <a:cs typeface="Inter" pitchFamily="34" charset="-120"/>
                        </a:rPr>
                        <a:t>OF-2P47 / OF-4P47</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47U</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600 mm</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2.0 mm primary steel</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Up to 150 kg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40" dirty="0">
                          <a:solidFill>
                            <a:srgbClr val="172734"/>
                          </a:solidFill>
                          <a:latin typeface="Inter" pitchFamily="34" charset="0"/>
                          <a:ea typeface="Inter" pitchFamily="34" charset="-122"/>
                          <a:cs typeface="Inter" pitchFamily="34" charset="-120"/>
                        </a:rPr>
                        <a:t>High-capacity cabling</a:t>
                      </a:r>
                      <a:endParaRPr lang="en-US" sz="640" dirty="0">
                        <a:latin typeface="Inter" charset="0"/>
                        <a:ea typeface="Inter" charset="0"/>
                        <a:cs typeface="Inter" charset="0"/>
                      </a:endParaRPr>
                    </a:p>
                  </a:txBody>
                  <a:tcPr marL="41148" marR="41148" marT="41148" marB="41148">
                    <a:lnL w="6096" cap="flat" cmpd="sng" algn="ctr">
                      <a:solidFill>
                        <a:srgbClr val="DDE5EA"/>
                      </a:solidFill>
                      <a:prstDash val="solid"/>
                      <a:round/>
                      <a:headEnd type="none" w="med" len="med"/>
                      <a:tailEnd type="none" w="med" len="med"/>
                    </a:lnL>
                    <a:lnR w="6096" cap="flat" cmpd="sng" algn="ctr">
                      <a:solidFill>
                        <a:srgbClr val="DDE5EA"/>
                      </a:solidFill>
                      <a:prstDash val="solid"/>
                      <a:round/>
                      <a:headEnd type="none" w="med" len="med"/>
                      <a:tailEnd type="none" w="med" len="med"/>
                    </a:lnR>
                    <a:lnT w="6096" cap="flat" cmpd="sng" algn="ctr">
                      <a:solidFill>
                        <a:srgbClr val="DDE5EA"/>
                      </a:solidFill>
                      <a:prstDash val="solid"/>
                      <a:round/>
                      <a:headEnd type="none" w="med" len="med"/>
                      <a:tailEnd type="none" w="med" len="med"/>
                    </a:lnT>
                    <a:lnB w="6096"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6" name="Shape 3"/>
          <p:cNvSpPr/>
          <p:nvPr/>
        </p:nvSpPr>
        <p:spPr>
          <a:xfrm>
            <a:off x="530352" y="7104888"/>
            <a:ext cx="6492240" cy="1691640"/>
          </a:xfrm>
          <a:prstGeom prst="roundRect">
            <a:avLst>
              <a:gd name="adj" fmla="val 4324"/>
            </a:avLst>
          </a:prstGeom>
          <a:solidFill>
            <a:srgbClr val="0D2B4A"/>
          </a:solidFill>
          <a:ln w="12700">
            <a:solidFill>
              <a:srgbClr val="0D2B4A"/>
            </a:solidFill>
            <a:prstDash val="solid"/>
          </a:ln>
        </p:spPr>
      </p:sp>
      <p:sp>
        <p:nvSpPr>
          <p:cNvPr id="7" name="Text 4"/>
          <p:cNvSpPr/>
          <p:nvPr/>
        </p:nvSpPr>
        <p:spPr>
          <a:xfrm>
            <a:off x="768096" y="7388352"/>
            <a:ext cx="123444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INSTALLATION NOTE</a:t>
            </a:r>
            <a:endParaRPr lang="en-US" sz="740" dirty="0"/>
          </a:p>
        </p:txBody>
      </p:sp>
      <p:sp>
        <p:nvSpPr>
          <p:cNvPr id="8" name="Text 5"/>
          <p:cNvSpPr/>
          <p:nvPr/>
        </p:nvSpPr>
        <p:spPr>
          <a:xfrm>
            <a:off x="768096" y="7754112"/>
            <a:ext cx="5669280" cy="475488"/>
          </a:xfrm>
          <a:prstGeom prst="rect">
            <a:avLst/>
          </a:prstGeom>
          <a:noFill/>
          <a:ln/>
        </p:spPr>
        <p:txBody>
          <a:bodyPr wrap="square" lIns="0" tIns="0" rIns="0" bIns="0" rtlCol="0" anchor="ctr">
            <a:normAutofit/>
          </a:bodyPr>
          <a:lstStyle/>
          <a:p>
            <a:pPr marL="0" indent="0">
              <a:buNone/>
            </a:pPr>
            <a:r>
              <a:rPr lang="en-US" sz="800" dirty="0">
                <a:solidFill>
                  <a:srgbClr val="DCE8F0"/>
                </a:solidFill>
                <a:latin typeface="Inter" pitchFamily="34" charset="0"/>
                <a:ea typeface="Inter" pitchFamily="34" charset="-122"/>
                <a:cs typeface="Inter" pitchFamily="34" charset="-120"/>
              </a:rPr>
              <a:t>Floor anchoring, stabilizer brackets and equipment center-of-gravity must be evaluated for the actual installation. Load ratings are confirmed against the ordered configuration.</a:t>
            </a:r>
            <a:endParaRPr lang="en-US" sz="80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PX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Power distribution and monitoring</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Qualified OEM power and sensing components can be mechanically integrated, labeled and supplied as part of the complete rack configuration.</a:t>
            </a:r>
            <a:endParaRPr lang="en-US" sz="980" dirty="0"/>
          </a:p>
        </p:txBody>
      </p:sp>
      <p:sp>
        <p:nvSpPr>
          <p:cNvPr id="5" name="Shape 3"/>
          <p:cNvSpPr/>
          <p:nvPr/>
        </p:nvSpPr>
        <p:spPr>
          <a:xfrm>
            <a:off x="5486400" y="411480"/>
            <a:ext cx="1417320" cy="274320"/>
          </a:xfrm>
          <a:prstGeom prst="roundRect">
            <a:avLst>
              <a:gd name="adj" fmla="val 16667"/>
            </a:avLst>
          </a:prstGeom>
          <a:solidFill>
            <a:srgbClr val="173F63"/>
          </a:solidFill>
          <a:ln w="12700">
            <a:solidFill>
              <a:srgbClr val="173F63"/>
            </a:solidFill>
            <a:prstDash val="solid"/>
          </a:ln>
        </p:spPr>
      </p:sp>
      <p:sp>
        <p:nvSpPr>
          <p:cNvPr id="6" name="Text 4"/>
          <p:cNvSpPr/>
          <p:nvPr/>
        </p:nvSpPr>
        <p:spPr>
          <a:xfrm>
            <a:off x="5550408"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OEM-INTEGRATED</a:t>
            </a:r>
            <a:endParaRPr lang="en-US" sz="630" dirty="0"/>
          </a:p>
        </p:txBody>
      </p:sp>
      <p:sp>
        <p:nvSpPr>
          <p:cNvPr id="7" name="Shape 5"/>
          <p:cNvSpPr/>
          <p:nvPr/>
        </p:nvSpPr>
        <p:spPr>
          <a:xfrm>
            <a:off x="530352" y="1920240"/>
            <a:ext cx="3127248" cy="1572768"/>
          </a:xfrm>
          <a:prstGeom prst="roundRect">
            <a:avLst>
              <a:gd name="adj" fmla="val 465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8" name="Shape 6"/>
          <p:cNvSpPr/>
          <p:nvPr/>
        </p:nvSpPr>
        <p:spPr>
          <a:xfrm>
            <a:off x="694944" y="2139696"/>
            <a:ext cx="585216" cy="585216"/>
          </a:xfrm>
          <a:prstGeom prst="roundRect">
            <a:avLst>
              <a:gd name="adj" fmla="val 9375"/>
            </a:avLst>
          </a:prstGeom>
          <a:solidFill>
            <a:srgbClr val="25B7B4"/>
          </a:solidFill>
          <a:ln w="12700">
            <a:solidFill>
              <a:srgbClr val="FFFFFF">
                <a:alpha val="0"/>
              </a:srgbClr>
            </a:solidFill>
            <a:prstDash val="solid"/>
          </a:ln>
        </p:spPr>
      </p:sp>
      <p:sp>
        <p:nvSpPr>
          <p:cNvPr id="9" name="Text 7"/>
          <p:cNvSpPr/>
          <p:nvPr/>
        </p:nvSpPr>
        <p:spPr>
          <a:xfrm>
            <a:off x="694944" y="2276856"/>
            <a:ext cx="585216" cy="173736"/>
          </a:xfrm>
          <a:prstGeom prst="rect">
            <a:avLst/>
          </a:prstGeom>
          <a:noFill/>
          <a:ln/>
        </p:spPr>
        <p:txBody>
          <a:bodyPr wrap="square" lIns="0" tIns="0" rIns="0" bIns="0" rtlCol="0" anchor="ctr"/>
          <a:lstStyle/>
          <a:p>
            <a:pPr marL="0" indent="0" algn="ctr">
              <a:buNone/>
            </a:pPr>
            <a:r>
              <a:rPr lang="en-US" sz="1300" b="1" dirty="0">
                <a:solidFill>
                  <a:srgbClr val="FFFFFF"/>
                </a:solidFill>
                <a:latin typeface="Inter Display" pitchFamily="34" charset="0"/>
                <a:ea typeface="Inter Display" pitchFamily="34" charset="-122"/>
                <a:cs typeface="Inter Display" pitchFamily="34" charset="-120"/>
              </a:rPr>
              <a:t>P</a:t>
            </a:r>
            <a:endParaRPr lang="en-US" sz="1300" dirty="0"/>
          </a:p>
        </p:txBody>
      </p:sp>
      <p:sp>
        <p:nvSpPr>
          <p:cNvPr id="10" name="Text 8"/>
          <p:cNvSpPr/>
          <p:nvPr/>
        </p:nvSpPr>
        <p:spPr>
          <a:xfrm>
            <a:off x="1444752" y="2103120"/>
            <a:ext cx="1920240" cy="256032"/>
          </a:xfrm>
          <a:prstGeom prst="rect">
            <a:avLst/>
          </a:prstGeom>
          <a:noFill/>
          <a:ln/>
        </p:spPr>
        <p:txBody>
          <a:bodyPr wrap="square" lIns="0" tIns="0" rIns="0" bIns="0" rtlCol="0" anchor="ctr"/>
          <a:lstStyle/>
          <a:p>
            <a:pPr marL="0" indent="0">
              <a:buNone/>
            </a:pPr>
            <a:r>
              <a:rPr lang="en-US" sz="1120" b="1" dirty="0">
                <a:solidFill>
                  <a:srgbClr val="0D2B4A"/>
                </a:solidFill>
                <a:latin typeface="Inter Display" pitchFamily="34" charset="0"/>
                <a:ea typeface="Inter Display" pitchFamily="34" charset="-122"/>
                <a:cs typeface="Inter Display" pitchFamily="34" charset="-120"/>
              </a:rPr>
              <a:t>Basic PDU</a:t>
            </a:r>
            <a:endParaRPr lang="en-US" sz="1120" dirty="0"/>
          </a:p>
        </p:txBody>
      </p:sp>
      <p:sp>
        <p:nvSpPr>
          <p:cNvPr id="11" name="Text 9"/>
          <p:cNvSpPr/>
          <p:nvPr/>
        </p:nvSpPr>
        <p:spPr>
          <a:xfrm>
            <a:off x="1444752" y="2487168"/>
            <a:ext cx="1920240" cy="192024"/>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1U / 0U</a:t>
            </a:r>
            <a:endParaRPr lang="en-US" sz="730" dirty="0"/>
          </a:p>
        </p:txBody>
      </p:sp>
      <p:sp>
        <p:nvSpPr>
          <p:cNvPr id="12" name="Text 10"/>
          <p:cNvSpPr/>
          <p:nvPr/>
        </p:nvSpPr>
        <p:spPr>
          <a:xfrm>
            <a:off x="1444752" y="2779776"/>
            <a:ext cx="1920240" cy="43891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Regional socket options; project-specific cord and plug</a:t>
            </a:r>
            <a:endParaRPr lang="en-US" sz="720" dirty="0"/>
          </a:p>
        </p:txBody>
      </p:sp>
      <p:sp>
        <p:nvSpPr>
          <p:cNvPr id="13" name="Shape 11"/>
          <p:cNvSpPr/>
          <p:nvPr/>
        </p:nvSpPr>
        <p:spPr>
          <a:xfrm>
            <a:off x="3840480" y="1920240"/>
            <a:ext cx="3127248" cy="1572768"/>
          </a:xfrm>
          <a:prstGeom prst="roundRect">
            <a:avLst>
              <a:gd name="adj" fmla="val 465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4" name="Shape 12"/>
          <p:cNvSpPr/>
          <p:nvPr/>
        </p:nvSpPr>
        <p:spPr>
          <a:xfrm>
            <a:off x="4005072" y="2139696"/>
            <a:ext cx="585216" cy="585216"/>
          </a:xfrm>
          <a:prstGeom prst="roundRect">
            <a:avLst>
              <a:gd name="adj" fmla="val 9375"/>
            </a:avLst>
          </a:prstGeom>
          <a:solidFill>
            <a:srgbClr val="25B7B4"/>
          </a:solidFill>
          <a:ln w="12700">
            <a:solidFill>
              <a:srgbClr val="FFFFFF">
                <a:alpha val="0"/>
              </a:srgbClr>
            </a:solidFill>
            <a:prstDash val="solid"/>
          </a:ln>
        </p:spPr>
      </p:sp>
      <p:sp>
        <p:nvSpPr>
          <p:cNvPr id="15" name="Text 13"/>
          <p:cNvSpPr/>
          <p:nvPr/>
        </p:nvSpPr>
        <p:spPr>
          <a:xfrm>
            <a:off x="4005072" y="2276856"/>
            <a:ext cx="585216" cy="173736"/>
          </a:xfrm>
          <a:prstGeom prst="rect">
            <a:avLst/>
          </a:prstGeom>
          <a:noFill/>
          <a:ln/>
        </p:spPr>
        <p:txBody>
          <a:bodyPr wrap="square" lIns="0" tIns="0" rIns="0" bIns="0" rtlCol="0" anchor="ctr"/>
          <a:lstStyle/>
          <a:p>
            <a:pPr marL="0" indent="0" algn="ctr">
              <a:buNone/>
            </a:pPr>
            <a:r>
              <a:rPr lang="en-US" sz="1300" b="1" dirty="0">
                <a:solidFill>
                  <a:srgbClr val="FFFFFF"/>
                </a:solidFill>
                <a:latin typeface="Inter Display" pitchFamily="34" charset="0"/>
                <a:ea typeface="Inter Display" pitchFamily="34" charset="-122"/>
                <a:cs typeface="Inter Display" pitchFamily="34" charset="-120"/>
              </a:rPr>
              <a:t>M</a:t>
            </a:r>
            <a:endParaRPr lang="en-US" sz="1300" dirty="0"/>
          </a:p>
        </p:txBody>
      </p:sp>
      <p:sp>
        <p:nvSpPr>
          <p:cNvPr id="16" name="Text 14"/>
          <p:cNvSpPr/>
          <p:nvPr/>
        </p:nvSpPr>
        <p:spPr>
          <a:xfrm>
            <a:off x="4754880" y="2103120"/>
            <a:ext cx="1920240" cy="256032"/>
          </a:xfrm>
          <a:prstGeom prst="rect">
            <a:avLst/>
          </a:prstGeom>
          <a:noFill/>
          <a:ln/>
        </p:spPr>
        <p:txBody>
          <a:bodyPr wrap="square" lIns="0" tIns="0" rIns="0" bIns="0" rtlCol="0" anchor="ctr"/>
          <a:lstStyle/>
          <a:p>
            <a:pPr marL="0" indent="0">
              <a:buNone/>
            </a:pPr>
            <a:r>
              <a:rPr lang="en-US" sz="1120" b="1" dirty="0">
                <a:solidFill>
                  <a:srgbClr val="0D2B4A"/>
                </a:solidFill>
                <a:latin typeface="Inter Display" pitchFamily="34" charset="0"/>
                <a:ea typeface="Inter Display" pitchFamily="34" charset="-122"/>
                <a:cs typeface="Inter Display" pitchFamily="34" charset="-120"/>
              </a:rPr>
              <a:t>Metered PDU</a:t>
            </a:r>
            <a:endParaRPr lang="en-US" sz="1120" dirty="0"/>
          </a:p>
        </p:txBody>
      </p:sp>
      <p:sp>
        <p:nvSpPr>
          <p:cNvPr id="17" name="Text 15"/>
          <p:cNvSpPr/>
          <p:nvPr/>
        </p:nvSpPr>
        <p:spPr>
          <a:xfrm>
            <a:off x="4754880" y="2487168"/>
            <a:ext cx="1920240" cy="192024"/>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0U preferred</a:t>
            </a:r>
            <a:endParaRPr lang="en-US" sz="730" dirty="0"/>
          </a:p>
        </p:txBody>
      </p:sp>
      <p:sp>
        <p:nvSpPr>
          <p:cNvPr id="18" name="Text 16"/>
          <p:cNvSpPr/>
          <p:nvPr/>
        </p:nvSpPr>
        <p:spPr>
          <a:xfrm>
            <a:off x="4754880" y="2779776"/>
            <a:ext cx="1920240" cy="43891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Local current, voltage and power display</a:t>
            </a:r>
            <a:endParaRPr lang="en-US" sz="720" dirty="0"/>
          </a:p>
        </p:txBody>
      </p:sp>
      <p:sp>
        <p:nvSpPr>
          <p:cNvPr id="19" name="Shape 17"/>
          <p:cNvSpPr/>
          <p:nvPr/>
        </p:nvSpPr>
        <p:spPr>
          <a:xfrm>
            <a:off x="530352" y="3794760"/>
            <a:ext cx="3127248" cy="1572768"/>
          </a:xfrm>
          <a:prstGeom prst="roundRect">
            <a:avLst>
              <a:gd name="adj" fmla="val 465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0" name="Shape 18"/>
          <p:cNvSpPr/>
          <p:nvPr/>
        </p:nvSpPr>
        <p:spPr>
          <a:xfrm>
            <a:off x="694944" y="4014216"/>
            <a:ext cx="585216" cy="585216"/>
          </a:xfrm>
          <a:prstGeom prst="roundRect">
            <a:avLst>
              <a:gd name="adj" fmla="val 9375"/>
            </a:avLst>
          </a:prstGeom>
          <a:solidFill>
            <a:srgbClr val="173F63"/>
          </a:solidFill>
          <a:ln w="12700">
            <a:solidFill>
              <a:srgbClr val="FFFFFF">
                <a:alpha val="0"/>
              </a:srgbClr>
            </a:solidFill>
            <a:prstDash val="solid"/>
          </a:ln>
        </p:spPr>
      </p:sp>
      <p:sp>
        <p:nvSpPr>
          <p:cNvPr id="21" name="Text 19"/>
          <p:cNvSpPr/>
          <p:nvPr/>
        </p:nvSpPr>
        <p:spPr>
          <a:xfrm>
            <a:off x="694944" y="4151376"/>
            <a:ext cx="585216" cy="173736"/>
          </a:xfrm>
          <a:prstGeom prst="rect">
            <a:avLst/>
          </a:prstGeom>
          <a:noFill/>
          <a:ln/>
        </p:spPr>
        <p:txBody>
          <a:bodyPr wrap="square" lIns="0" tIns="0" rIns="0" bIns="0" rtlCol="0" anchor="ctr"/>
          <a:lstStyle/>
          <a:p>
            <a:pPr marL="0" indent="0" algn="ctr">
              <a:buNone/>
            </a:pPr>
            <a:r>
              <a:rPr lang="en-US" sz="1300" b="1" dirty="0">
                <a:solidFill>
                  <a:srgbClr val="FFFFFF"/>
                </a:solidFill>
                <a:latin typeface="Inter Display" pitchFamily="34" charset="0"/>
                <a:ea typeface="Inter Display" pitchFamily="34" charset="-122"/>
                <a:cs typeface="Inter Display" pitchFamily="34" charset="-120"/>
              </a:rPr>
              <a:t>S</a:t>
            </a:r>
            <a:endParaRPr lang="en-US" sz="1300" dirty="0"/>
          </a:p>
        </p:txBody>
      </p:sp>
      <p:sp>
        <p:nvSpPr>
          <p:cNvPr id="22" name="Text 20"/>
          <p:cNvSpPr/>
          <p:nvPr/>
        </p:nvSpPr>
        <p:spPr>
          <a:xfrm>
            <a:off x="1444752" y="3977640"/>
            <a:ext cx="1920240" cy="256032"/>
          </a:xfrm>
          <a:prstGeom prst="rect">
            <a:avLst/>
          </a:prstGeom>
          <a:noFill/>
          <a:ln/>
        </p:spPr>
        <p:txBody>
          <a:bodyPr wrap="square" lIns="0" tIns="0" rIns="0" bIns="0" rtlCol="0" anchor="ctr"/>
          <a:lstStyle/>
          <a:p>
            <a:pPr marL="0" indent="0">
              <a:buNone/>
            </a:pPr>
            <a:r>
              <a:rPr lang="en-US" sz="1120" b="1" dirty="0">
                <a:solidFill>
                  <a:srgbClr val="0D2B4A"/>
                </a:solidFill>
                <a:latin typeface="Inter Display" pitchFamily="34" charset="0"/>
                <a:ea typeface="Inter Display" pitchFamily="34" charset="-122"/>
                <a:cs typeface="Inter Display" pitchFamily="34" charset="-120"/>
              </a:rPr>
              <a:t>Switched PDU</a:t>
            </a:r>
            <a:endParaRPr lang="en-US" sz="1120" dirty="0"/>
          </a:p>
        </p:txBody>
      </p:sp>
      <p:sp>
        <p:nvSpPr>
          <p:cNvPr id="23" name="Text 21"/>
          <p:cNvSpPr/>
          <p:nvPr/>
        </p:nvSpPr>
        <p:spPr>
          <a:xfrm>
            <a:off x="1444752" y="4361688"/>
            <a:ext cx="1920240" cy="192024"/>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0U preferred</a:t>
            </a:r>
            <a:endParaRPr lang="en-US" sz="730" dirty="0"/>
          </a:p>
        </p:txBody>
      </p:sp>
      <p:sp>
        <p:nvSpPr>
          <p:cNvPr id="24" name="Text 22"/>
          <p:cNvSpPr/>
          <p:nvPr/>
        </p:nvSpPr>
        <p:spPr>
          <a:xfrm>
            <a:off x="1444752" y="4654296"/>
            <a:ext cx="1920240" cy="43891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Remote outlet control and load sequencing</a:t>
            </a:r>
            <a:endParaRPr lang="en-US" sz="720" dirty="0"/>
          </a:p>
        </p:txBody>
      </p:sp>
      <p:sp>
        <p:nvSpPr>
          <p:cNvPr id="25" name="Shape 23"/>
          <p:cNvSpPr/>
          <p:nvPr/>
        </p:nvSpPr>
        <p:spPr>
          <a:xfrm>
            <a:off x="3840480" y="3794760"/>
            <a:ext cx="3127248" cy="1572768"/>
          </a:xfrm>
          <a:prstGeom prst="roundRect">
            <a:avLst>
              <a:gd name="adj" fmla="val 465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6" name="Shape 24"/>
          <p:cNvSpPr/>
          <p:nvPr/>
        </p:nvSpPr>
        <p:spPr>
          <a:xfrm>
            <a:off x="4005072" y="4014216"/>
            <a:ext cx="585216" cy="585216"/>
          </a:xfrm>
          <a:prstGeom prst="roundRect">
            <a:avLst>
              <a:gd name="adj" fmla="val 9375"/>
            </a:avLst>
          </a:prstGeom>
          <a:solidFill>
            <a:srgbClr val="173F63"/>
          </a:solidFill>
          <a:ln w="12700">
            <a:solidFill>
              <a:srgbClr val="FFFFFF">
                <a:alpha val="0"/>
              </a:srgbClr>
            </a:solidFill>
            <a:prstDash val="solid"/>
          </a:ln>
        </p:spPr>
      </p:sp>
      <p:sp>
        <p:nvSpPr>
          <p:cNvPr id="27" name="Text 25"/>
          <p:cNvSpPr/>
          <p:nvPr/>
        </p:nvSpPr>
        <p:spPr>
          <a:xfrm>
            <a:off x="4005072" y="4151376"/>
            <a:ext cx="585216" cy="173736"/>
          </a:xfrm>
          <a:prstGeom prst="rect">
            <a:avLst/>
          </a:prstGeom>
          <a:noFill/>
          <a:ln/>
        </p:spPr>
        <p:txBody>
          <a:bodyPr wrap="square" lIns="0" tIns="0" rIns="0" bIns="0" rtlCol="0" anchor="ctr"/>
          <a:lstStyle/>
          <a:p>
            <a:pPr marL="0" indent="0" algn="ctr">
              <a:buNone/>
            </a:pPr>
            <a:r>
              <a:rPr lang="en-US" sz="1300" b="1" dirty="0">
                <a:solidFill>
                  <a:srgbClr val="FFFFFF"/>
                </a:solidFill>
                <a:latin typeface="Inter Display" pitchFamily="34" charset="0"/>
                <a:ea typeface="Inter Display" pitchFamily="34" charset="-122"/>
                <a:cs typeface="Inter Display" pitchFamily="34" charset="-120"/>
              </a:rPr>
              <a:t>E</a:t>
            </a:r>
            <a:endParaRPr lang="en-US" sz="1300" dirty="0"/>
          </a:p>
        </p:txBody>
      </p:sp>
      <p:sp>
        <p:nvSpPr>
          <p:cNvPr id="28" name="Text 26"/>
          <p:cNvSpPr/>
          <p:nvPr/>
        </p:nvSpPr>
        <p:spPr>
          <a:xfrm>
            <a:off x="4754880" y="3977640"/>
            <a:ext cx="1920240" cy="256032"/>
          </a:xfrm>
          <a:prstGeom prst="rect">
            <a:avLst/>
          </a:prstGeom>
          <a:noFill/>
          <a:ln/>
        </p:spPr>
        <p:txBody>
          <a:bodyPr wrap="square" lIns="0" tIns="0" rIns="0" bIns="0" rtlCol="0" anchor="ctr"/>
          <a:lstStyle/>
          <a:p>
            <a:pPr marL="0" indent="0">
              <a:buNone/>
            </a:pPr>
            <a:r>
              <a:rPr lang="en-US" sz="1120" b="1" dirty="0">
                <a:solidFill>
                  <a:srgbClr val="0D2B4A"/>
                </a:solidFill>
                <a:latin typeface="Inter Display" pitchFamily="34" charset="0"/>
                <a:ea typeface="Inter Display" pitchFamily="34" charset="-122"/>
                <a:cs typeface="Inter Display" pitchFamily="34" charset="-120"/>
              </a:rPr>
              <a:t>Environmental hub</a:t>
            </a:r>
            <a:endParaRPr lang="en-US" sz="1120" dirty="0"/>
          </a:p>
        </p:txBody>
      </p:sp>
      <p:sp>
        <p:nvSpPr>
          <p:cNvPr id="29" name="Text 27"/>
          <p:cNvSpPr/>
          <p:nvPr/>
        </p:nvSpPr>
        <p:spPr>
          <a:xfrm>
            <a:off x="4754880" y="4361688"/>
            <a:ext cx="1920240" cy="192024"/>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1U / magnetic</a:t>
            </a:r>
            <a:endParaRPr lang="en-US" sz="730" dirty="0"/>
          </a:p>
        </p:txBody>
      </p:sp>
      <p:sp>
        <p:nvSpPr>
          <p:cNvPr id="30" name="Text 28"/>
          <p:cNvSpPr/>
          <p:nvPr/>
        </p:nvSpPr>
        <p:spPr>
          <a:xfrm>
            <a:off x="4754880" y="4654296"/>
            <a:ext cx="1920240" cy="43891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Temperature, humidity, door and leak sensors</a:t>
            </a:r>
            <a:endParaRPr lang="en-US" sz="720" dirty="0"/>
          </a:p>
        </p:txBody>
      </p:sp>
      <p:sp>
        <p:nvSpPr>
          <p:cNvPr id="31" name="Shape 29"/>
          <p:cNvSpPr/>
          <p:nvPr/>
        </p:nvSpPr>
        <p:spPr>
          <a:xfrm>
            <a:off x="530352" y="5943600"/>
            <a:ext cx="6492240" cy="2532888"/>
          </a:xfrm>
          <a:prstGeom prst="roundRect">
            <a:avLst>
              <a:gd name="adj" fmla="val 2888"/>
            </a:avLst>
          </a:prstGeom>
          <a:solidFill>
            <a:srgbClr val="0D2B4A"/>
          </a:solidFill>
          <a:ln w="12700">
            <a:solidFill>
              <a:srgbClr val="0D2B4A"/>
            </a:solidFill>
            <a:prstDash val="solid"/>
          </a:ln>
        </p:spPr>
      </p:sp>
      <p:sp>
        <p:nvSpPr>
          <p:cNvPr id="32" name="Text 30"/>
          <p:cNvSpPr/>
          <p:nvPr/>
        </p:nvSpPr>
        <p:spPr>
          <a:xfrm>
            <a:off x="786384" y="6263640"/>
            <a:ext cx="3017520" cy="310896"/>
          </a:xfrm>
          <a:prstGeom prst="rect">
            <a:avLst/>
          </a:prstGeom>
          <a:noFill/>
          <a:ln/>
        </p:spPr>
        <p:txBody>
          <a:bodyPr wrap="square" lIns="0" tIns="0" rIns="0" bIns="0" rtlCol="0" anchor="ctr"/>
          <a:lstStyle/>
          <a:p>
            <a:pPr marL="0" indent="0">
              <a:buNone/>
            </a:pPr>
            <a:r>
              <a:rPr lang="en-US" sz="1400" b="1" dirty="0">
                <a:solidFill>
                  <a:srgbClr val="FFFFFF"/>
                </a:solidFill>
                <a:latin typeface="Inter Display" pitchFamily="34" charset="0"/>
                <a:ea typeface="Inter Display" pitchFamily="34" charset="-122"/>
                <a:cs typeface="Inter Display" pitchFamily="34" charset="-120"/>
              </a:rPr>
              <a:t>Integration and documentation checklist</a:t>
            </a:r>
            <a:endParaRPr lang="en-US" sz="1400" dirty="0"/>
          </a:p>
        </p:txBody>
      </p:sp>
      <p:sp>
        <p:nvSpPr>
          <p:cNvPr id="33" name="Text 31"/>
          <p:cNvSpPr/>
          <p:nvPr/>
        </p:nvSpPr>
        <p:spPr>
          <a:xfrm>
            <a:off x="786384" y="6702552"/>
            <a:ext cx="5669280" cy="1261872"/>
          </a:xfrm>
          <a:prstGeom prst="rect">
            <a:avLst/>
          </a:prstGeom>
          <a:noFill/>
          <a:ln/>
        </p:spPr>
        <p:txBody>
          <a:bodyPr wrap="square" lIns="635" tIns="635" rIns="635" bIns="635" rtlCol="0" anchor="ctr">
            <a:normAutofit/>
          </a:bodyPr>
          <a:lstStyle/>
          <a:p>
            <a:pPr marL="139700" indent="-139700">
              <a:buSzPct val="100000"/>
              <a:buChar char="•"/>
            </a:pPr>
            <a:r>
              <a:rPr lang="en-US" sz="830" dirty="0">
                <a:solidFill>
                  <a:srgbClr val="DCE8F0"/>
                </a:solidFill>
                <a:latin typeface="Inter" pitchFamily="34" charset="0"/>
                <a:ea typeface="Inter" pitchFamily="34" charset="-122"/>
                <a:cs typeface="Inter" pitchFamily="34" charset="-120"/>
              </a:rPr>
              <a:t>Component documentation appropriate to the destination market</a:t>
            </a:r>
            <a:endParaRPr lang="en-US" sz="830" dirty="0"/>
          </a:p>
          <a:p>
            <a:pPr marL="139700" indent="-139700">
              <a:buSzPct val="100000"/>
              <a:buChar char="•"/>
            </a:pPr>
            <a:r>
              <a:rPr lang="en-US" sz="830" dirty="0">
                <a:solidFill>
                  <a:srgbClr val="DCE8F0"/>
                </a:solidFill>
                <a:latin typeface="Inter" pitchFamily="34" charset="0"/>
                <a:ea typeface="Inter" pitchFamily="34" charset="-122"/>
                <a:cs typeface="Inter" pitchFamily="34" charset="-120"/>
              </a:rPr>
              <a:t>Defined warranty and traceable serial numbers</a:t>
            </a:r>
            <a:endParaRPr lang="en-US" sz="830" dirty="0"/>
          </a:p>
          <a:p>
            <a:pPr marL="139700" indent="-139700">
              <a:buSzPct val="100000"/>
              <a:buChar char="•"/>
            </a:pPr>
            <a:r>
              <a:rPr lang="en-US" sz="830" dirty="0">
                <a:solidFill>
                  <a:srgbClr val="DCE8F0"/>
                </a:solidFill>
                <a:latin typeface="Inter" pitchFamily="34" charset="0"/>
                <a:ea typeface="Inter" pitchFamily="34" charset="-122"/>
                <a:cs typeface="Inter" pitchFamily="34" charset="-120"/>
              </a:rPr>
              <a:t>Stable firmware and documented communication protocol for intelligent models</a:t>
            </a:r>
            <a:endParaRPr lang="en-US" sz="830" dirty="0"/>
          </a:p>
          <a:p>
            <a:pPr marL="139700" indent="-139700">
              <a:buSzPct val="100000"/>
              <a:buChar char="•"/>
            </a:pPr>
            <a:r>
              <a:rPr lang="en-US" sz="830" dirty="0">
                <a:solidFill>
                  <a:srgbClr val="DCE8F0"/>
                </a:solidFill>
                <a:latin typeface="Inter" pitchFamily="34" charset="0"/>
                <a:ea typeface="Inter" pitchFamily="34" charset="-122"/>
                <a:cs typeface="Inter" pitchFamily="34" charset="-120"/>
              </a:rPr>
              <a:t>Spare-part availability and replacement process</a:t>
            </a:r>
            <a:endParaRPr lang="en-US" sz="830" dirty="0"/>
          </a:p>
          <a:p>
            <a:pPr marL="139700" indent="-139700">
              <a:buSzPct val="100000"/>
              <a:buChar char="•"/>
            </a:pPr>
            <a:r>
              <a:rPr lang="en-US" sz="830" dirty="0">
                <a:solidFill>
                  <a:srgbClr val="DCE8F0"/>
                </a:solidFill>
                <a:latin typeface="Inter" pitchFamily="34" charset="0"/>
                <a:ea typeface="Inter" pitchFamily="34" charset="-122"/>
                <a:cs typeface="Inter" pitchFamily="34" charset="-120"/>
              </a:rPr>
              <a:t>Mechanical drawings for mounting and cable-clearance validation</a:t>
            </a:r>
            <a:endParaRPr lang="en-US" sz="830" dirty="0"/>
          </a:p>
          <a:p>
            <a:pPr marL="139700" indent="-139700">
              <a:buSzPct val="100000"/>
              <a:buChar char="•"/>
            </a:pPr>
            <a:r>
              <a:rPr lang="en-US" sz="830" dirty="0">
                <a:solidFill>
                  <a:srgbClr val="DCE8F0"/>
                </a:solidFill>
                <a:latin typeface="Inter" pitchFamily="34" charset="0"/>
                <a:ea typeface="Inter" pitchFamily="34" charset="-122"/>
                <a:cs typeface="Inter" pitchFamily="34" charset="-120"/>
              </a:rPr>
              <a:t>Certificates and declarations supplied for the selected component where applicable</a:t>
            </a:r>
            <a:endParaRPr lang="en-US" sz="830" dirty="0"/>
          </a:p>
        </p:txBody>
      </p:sp>
      <p:sp>
        <p:nvSpPr>
          <p:cNvPr id="34" name="Text 32"/>
          <p:cNvSpPr/>
          <p:nvPr/>
        </p:nvSpPr>
        <p:spPr>
          <a:xfrm>
            <a:off x="786384" y="8074152"/>
            <a:ext cx="5623560" cy="274320"/>
          </a:xfrm>
          <a:prstGeom prst="rect">
            <a:avLst/>
          </a:prstGeom>
          <a:noFill/>
          <a:ln/>
        </p:spPr>
        <p:txBody>
          <a:bodyPr wrap="square" lIns="0" tIns="0" rIns="0" bIns="0" rtlCol="0" anchor="ctr">
            <a:normAutofit/>
          </a:bodyPr>
          <a:lstStyle/>
          <a:p>
            <a:pPr marL="0" indent="0">
              <a:buNone/>
            </a:pPr>
            <a:r>
              <a:rPr lang="en-US" sz="740" i="1" dirty="0">
                <a:solidFill>
                  <a:srgbClr val="9ADCE0"/>
                </a:solidFill>
                <a:latin typeface="Inter" pitchFamily="34" charset="0"/>
                <a:ea typeface="Inter" pitchFamily="34" charset="-122"/>
                <a:cs typeface="Inter" pitchFamily="34" charset="-120"/>
              </a:rPr>
              <a:t>Branding and documentation are defined in the project quotation and remain subject to the selected OEM component scope.</a:t>
            </a:r>
            <a:endParaRPr lang="en-US" sz="740" dirty="0"/>
          </a:p>
        </p:txBody>
      </p:sp>
      <p:sp>
        <p:nvSpPr>
          <p:cNvPr id="3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PX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PDU and monitoring selection framework</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Electrical ratings, plugs, outlets, communication and certification are selected for the destination market and confirmed on the OEM component datasheet.</a:t>
            </a:r>
            <a:endParaRPr lang="en-US" sz="98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530352" y="1874520"/>
          <a:ext cx="6492240" cy="3858768"/>
        </p:xfrm>
        <a:graphic>
          <a:graphicData uri="http://schemas.openxmlformats.org/drawingml/2006/table">
            <a:tbl>
              <a:tblPr/>
              <a:tblGrid>
                <a:gridCol w="1143000">
                  <a:extLst>
                    <a:ext uri="{9D8B030D-6E8A-4147-A177-3AD203B41FA5}">
                      <a16:colId xmlns:a16="http://schemas.microsoft.com/office/drawing/2014/main" val="20000"/>
                    </a:ext>
                  </a:extLst>
                </a:gridCol>
                <a:gridCol w="9601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508760">
                  <a:extLst>
                    <a:ext uri="{9D8B030D-6E8A-4147-A177-3AD203B41FA5}">
                      <a16:colId xmlns:a16="http://schemas.microsoft.com/office/drawing/2014/main" val="20004"/>
                    </a:ext>
                  </a:extLst>
                </a:gridCol>
              </a:tblGrid>
              <a:tr h="502920">
                <a:tc>
                  <a:txBody>
                    <a:bodyPr/>
                    <a:lstStyle/>
                    <a:p>
                      <a:pPr marL="0" indent="0">
                        <a:buNone/>
                      </a:pPr>
                      <a:r>
                        <a:rPr lang="en-US" sz="660" b="1" dirty="0">
                          <a:solidFill>
                            <a:srgbClr val="FFFFFF"/>
                          </a:solidFill>
                          <a:latin typeface="Inter" pitchFamily="34" charset="0"/>
                          <a:ea typeface="Inter" pitchFamily="34" charset="-122"/>
                          <a:cs typeface="Inter" pitchFamily="34" charset="-120"/>
                        </a:rPr>
                        <a:t>Option</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60" b="1" dirty="0">
                          <a:solidFill>
                            <a:srgbClr val="FFFFFF"/>
                          </a:solidFill>
                          <a:latin typeface="Inter" pitchFamily="34" charset="0"/>
                          <a:ea typeface="Inter" pitchFamily="34" charset="-122"/>
                          <a:cs typeface="Inter" pitchFamily="34" charset="-120"/>
                        </a:rPr>
                        <a:t>Installation</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60" b="1" dirty="0">
                          <a:solidFill>
                            <a:srgbClr val="FFFFFF"/>
                          </a:solidFill>
                          <a:latin typeface="Inter" pitchFamily="34" charset="0"/>
                          <a:ea typeface="Inter" pitchFamily="34" charset="-122"/>
                          <a:cs typeface="Inter" pitchFamily="34" charset="-120"/>
                        </a:rPr>
                        <a:t>Function</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60" b="1" dirty="0">
                          <a:solidFill>
                            <a:srgbClr val="FFFFFF"/>
                          </a:solidFill>
                          <a:latin typeface="Inter" pitchFamily="34" charset="0"/>
                          <a:ea typeface="Inter" pitchFamily="34" charset="-122"/>
                          <a:cs typeface="Inter" pitchFamily="34" charset="-120"/>
                        </a:rPr>
                        <a:t>Typical interface</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60" b="1" dirty="0">
                          <a:solidFill>
                            <a:srgbClr val="FFFFFF"/>
                          </a:solidFill>
                          <a:latin typeface="Inter" pitchFamily="34" charset="0"/>
                          <a:ea typeface="Inter" pitchFamily="34" charset="-122"/>
                          <a:cs typeface="Inter" pitchFamily="34" charset="-120"/>
                        </a:rPr>
                        <a:t>Project inputs</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502920">
                <a:tc>
                  <a:txBody>
                    <a:bodyPr/>
                    <a:lstStyle/>
                    <a:p>
                      <a:pPr marL="0" indent="0">
                        <a:buNone/>
                      </a:pPr>
                      <a:r>
                        <a:rPr lang="en-US" sz="660" dirty="0">
                          <a:solidFill>
                            <a:srgbClr val="172734"/>
                          </a:solidFill>
                          <a:latin typeface="Inter" pitchFamily="34" charset="0"/>
                          <a:ea typeface="Inter" pitchFamily="34" charset="-122"/>
                          <a:cs typeface="Inter" pitchFamily="34" charset="-120"/>
                        </a:rPr>
                        <a:t>Basic PDU</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1U / 0U</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Outlet distribution</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Local power only</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Voltage, plug, outlet type, cord</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buNone/>
                      </a:pPr>
                      <a:r>
                        <a:rPr lang="en-US" sz="660" dirty="0">
                          <a:solidFill>
                            <a:srgbClr val="172734"/>
                          </a:solidFill>
                          <a:latin typeface="Inter" pitchFamily="34" charset="0"/>
                          <a:ea typeface="Inter" pitchFamily="34" charset="-122"/>
                          <a:cs typeface="Inter" pitchFamily="34" charset="-120"/>
                        </a:rPr>
                        <a:t>Metered PDU</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0U preferred</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Local electrical measurement</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Display</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Phase, current range, outlet count</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02920">
                <a:tc>
                  <a:txBody>
                    <a:bodyPr/>
                    <a:lstStyle/>
                    <a:p>
                      <a:pPr marL="0" indent="0">
                        <a:buNone/>
                      </a:pPr>
                      <a:r>
                        <a:rPr lang="en-US" sz="660" dirty="0">
                          <a:solidFill>
                            <a:srgbClr val="172734"/>
                          </a:solidFill>
                          <a:latin typeface="Inter" pitchFamily="34" charset="0"/>
                          <a:ea typeface="Inter" pitchFamily="34" charset="-122"/>
                          <a:cs typeface="Inter" pitchFamily="34" charset="-120"/>
                        </a:rPr>
                        <a:t>Monitored PDU</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0U preferred</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Remote load visibility</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Ethernet / serial by OEM</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Protocol, network, alarm rules</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buNone/>
                      </a:pPr>
                      <a:r>
                        <a:rPr lang="en-US" sz="660" dirty="0">
                          <a:solidFill>
                            <a:srgbClr val="172734"/>
                          </a:solidFill>
                          <a:latin typeface="Inter" pitchFamily="34" charset="0"/>
                          <a:ea typeface="Inter" pitchFamily="34" charset="-122"/>
                          <a:cs typeface="Inter" pitchFamily="34" charset="-120"/>
                        </a:rPr>
                        <a:t>Switched PDU</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0U preferred</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Remote outlet control</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Ethernet / serial by OEM</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Sequencing, outlet grouping, security</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02920">
                <a:tc>
                  <a:txBody>
                    <a:bodyPr/>
                    <a:lstStyle/>
                    <a:p>
                      <a:pPr marL="0" indent="0">
                        <a:buNone/>
                      </a:pPr>
                      <a:r>
                        <a:rPr lang="en-US" sz="660" dirty="0">
                          <a:solidFill>
                            <a:srgbClr val="172734"/>
                          </a:solidFill>
                          <a:latin typeface="Inter" pitchFamily="34" charset="0"/>
                          <a:ea typeface="Inter" pitchFamily="34" charset="-122"/>
                          <a:cs typeface="Inter" pitchFamily="34" charset="-120"/>
                        </a:rPr>
                        <a:t>Environmental hub</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1U / magnetic</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Temperature / humidity / door / leak</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Sensor bus by OEM</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60" dirty="0">
                          <a:solidFill>
                            <a:srgbClr val="172734"/>
                          </a:solidFill>
                          <a:latin typeface="Inter" pitchFamily="34" charset="0"/>
                          <a:ea typeface="Inter" pitchFamily="34" charset="-122"/>
                          <a:cs typeface="Inter" pitchFamily="34" charset="-120"/>
                        </a:rPr>
                        <a:t>Sensor quantity and placement</a:t>
                      </a:r>
                      <a:endParaRPr lang="en-US" sz="660" dirty="0">
                        <a:latin typeface="Inter" charset="0"/>
                        <a:ea typeface="Inter" charset="0"/>
                        <a:cs typeface="Inter" charset="0"/>
                      </a:endParaRPr>
                    </a:p>
                  </a:txBody>
                  <a:tcPr marL="45720" marR="45720">
                    <a:lnL w="6350" cap="flat" cmpd="sng" algn="ctr">
                      <a:solidFill>
                        <a:srgbClr val="DDE5EA"/>
                      </a:solidFill>
                      <a:prstDash val="solid"/>
                      <a:round/>
                      <a:headEnd type="none" w="med" len="med"/>
                      <a:tailEnd type="none" w="med" len="med"/>
                    </a:lnL>
                    <a:lnR w="6350" cap="flat" cmpd="sng" algn="ctr">
                      <a:solidFill>
                        <a:srgbClr val="DDE5EA"/>
                      </a:solidFill>
                      <a:prstDash val="solid"/>
                      <a:round/>
                      <a:headEnd type="none" w="med" len="med"/>
                      <a:tailEnd type="none" w="med" len="med"/>
                    </a:lnR>
                    <a:lnT w="6350" cap="flat" cmpd="sng" algn="ctr">
                      <a:solidFill>
                        <a:srgbClr val="DDE5EA"/>
                      </a:solidFill>
                      <a:prstDash val="solid"/>
                      <a:round/>
                      <a:headEnd type="none" w="med" len="med"/>
                      <a:tailEnd type="none" w="med" len="med"/>
                    </a:lnT>
                    <a:lnB w="6350"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6" name="Shape 3"/>
          <p:cNvSpPr/>
          <p:nvPr/>
        </p:nvSpPr>
        <p:spPr>
          <a:xfrm>
            <a:off x="530352" y="6144768"/>
            <a:ext cx="3127248" cy="749808"/>
          </a:xfrm>
          <a:prstGeom prst="roundRect">
            <a:avLst>
              <a:gd name="adj" fmla="val 9756"/>
            </a:avLst>
          </a:prstGeom>
          <a:solidFill>
            <a:srgbClr val="FFFFFF"/>
          </a:solidFill>
          <a:ln w="8890">
            <a:solidFill>
              <a:srgbClr val="DDE5EA"/>
            </a:solidFill>
            <a:prstDash val="solid"/>
          </a:ln>
        </p:spPr>
      </p:sp>
      <p:sp>
        <p:nvSpPr>
          <p:cNvPr id="7" name="Text 4"/>
          <p:cNvSpPr/>
          <p:nvPr/>
        </p:nvSpPr>
        <p:spPr>
          <a:xfrm>
            <a:off x="713232" y="6291072"/>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Market</a:t>
            </a:r>
            <a:endParaRPr lang="en-US" sz="740" dirty="0"/>
          </a:p>
        </p:txBody>
      </p:sp>
      <p:sp>
        <p:nvSpPr>
          <p:cNvPr id="8" name="Text 5"/>
          <p:cNvSpPr/>
          <p:nvPr/>
        </p:nvSpPr>
        <p:spPr>
          <a:xfrm>
            <a:off x="1554480" y="6272784"/>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U.S. / EU / Gulf</a:t>
            </a:r>
            <a:endParaRPr lang="en-US" sz="710" dirty="0"/>
          </a:p>
        </p:txBody>
      </p:sp>
      <p:sp>
        <p:nvSpPr>
          <p:cNvPr id="9" name="Shape 6"/>
          <p:cNvSpPr/>
          <p:nvPr/>
        </p:nvSpPr>
        <p:spPr>
          <a:xfrm>
            <a:off x="3840480" y="6144768"/>
            <a:ext cx="3127248" cy="749808"/>
          </a:xfrm>
          <a:prstGeom prst="roundRect">
            <a:avLst>
              <a:gd name="adj" fmla="val 9756"/>
            </a:avLst>
          </a:prstGeom>
          <a:solidFill>
            <a:srgbClr val="FFFFFF"/>
          </a:solidFill>
          <a:ln w="8890">
            <a:solidFill>
              <a:srgbClr val="DDE5EA"/>
            </a:solidFill>
            <a:prstDash val="solid"/>
          </a:ln>
        </p:spPr>
      </p:sp>
      <p:sp>
        <p:nvSpPr>
          <p:cNvPr id="10" name="Text 7"/>
          <p:cNvSpPr/>
          <p:nvPr/>
        </p:nvSpPr>
        <p:spPr>
          <a:xfrm>
            <a:off x="4023360" y="6291072"/>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Electrical</a:t>
            </a:r>
            <a:endParaRPr lang="en-US" sz="740" dirty="0"/>
          </a:p>
        </p:txBody>
      </p:sp>
      <p:sp>
        <p:nvSpPr>
          <p:cNvPr id="11" name="Text 8"/>
          <p:cNvSpPr/>
          <p:nvPr/>
        </p:nvSpPr>
        <p:spPr>
          <a:xfrm>
            <a:off x="4864608" y="6272784"/>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Voltage, phase, frequency</a:t>
            </a:r>
            <a:endParaRPr lang="en-US" sz="710" dirty="0"/>
          </a:p>
        </p:txBody>
      </p:sp>
      <p:sp>
        <p:nvSpPr>
          <p:cNvPr id="12" name="Shape 9"/>
          <p:cNvSpPr/>
          <p:nvPr/>
        </p:nvSpPr>
        <p:spPr>
          <a:xfrm>
            <a:off x="530352" y="7086600"/>
            <a:ext cx="3127248" cy="749808"/>
          </a:xfrm>
          <a:prstGeom prst="roundRect">
            <a:avLst>
              <a:gd name="adj" fmla="val 9756"/>
            </a:avLst>
          </a:prstGeom>
          <a:solidFill>
            <a:srgbClr val="FFFFFF"/>
          </a:solidFill>
          <a:ln w="8890">
            <a:solidFill>
              <a:srgbClr val="DDE5EA"/>
            </a:solidFill>
            <a:prstDash val="solid"/>
          </a:ln>
        </p:spPr>
      </p:sp>
      <p:sp>
        <p:nvSpPr>
          <p:cNvPr id="13" name="Text 10"/>
          <p:cNvSpPr/>
          <p:nvPr/>
        </p:nvSpPr>
        <p:spPr>
          <a:xfrm>
            <a:off x="713232" y="7232904"/>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Input</a:t>
            </a:r>
            <a:endParaRPr lang="en-US" sz="740" dirty="0"/>
          </a:p>
        </p:txBody>
      </p:sp>
      <p:sp>
        <p:nvSpPr>
          <p:cNvPr id="14" name="Text 11"/>
          <p:cNvSpPr/>
          <p:nvPr/>
        </p:nvSpPr>
        <p:spPr>
          <a:xfrm>
            <a:off x="1554480" y="7214616"/>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Plug or hard-wire requirement</a:t>
            </a:r>
            <a:endParaRPr lang="en-US" sz="710" dirty="0"/>
          </a:p>
        </p:txBody>
      </p:sp>
      <p:sp>
        <p:nvSpPr>
          <p:cNvPr id="15" name="Shape 12"/>
          <p:cNvSpPr/>
          <p:nvPr/>
        </p:nvSpPr>
        <p:spPr>
          <a:xfrm>
            <a:off x="3840480" y="7086600"/>
            <a:ext cx="3127248" cy="749808"/>
          </a:xfrm>
          <a:prstGeom prst="roundRect">
            <a:avLst>
              <a:gd name="adj" fmla="val 9756"/>
            </a:avLst>
          </a:prstGeom>
          <a:solidFill>
            <a:srgbClr val="FFFFFF"/>
          </a:solidFill>
          <a:ln w="8890">
            <a:solidFill>
              <a:srgbClr val="DDE5EA"/>
            </a:solidFill>
            <a:prstDash val="solid"/>
          </a:ln>
        </p:spPr>
      </p:sp>
      <p:sp>
        <p:nvSpPr>
          <p:cNvPr id="16" name="Text 13"/>
          <p:cNvSpPr/>
          <p:nvPr/>
        </p:nvSpPr>
        <p:spPr>
          <a:xfrm>
            <a:off x="4023360" y="7232904"/>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Output</a:t>
            </a:r>
            <a:endParaRPr lang="en-US" sz="740" dirty="0"/>
          </a:p>
        </p:txBody>
      </p:sp>
      <p:sp>
        <p:nvSpPr>
          <p:cNvPr id="17" name="Text 14"/>
          <p:cNvSpPr/>
          <p:nvPr/>
        </p:nvSpPr>
        <p:spPr>
          <a:xfrm>
            <a:off x="4864608" y="7214616"/>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Outlet type and quantity</a:t>
            </a:r>
            <a:endParaRPr lang="en-US" sz="710" dirty="0"/>
          </a:p>
        </p:txBody>
      </p:sp>
      <p:sp>
        <p:nvSpPr>
          <p:cNvPr id="18" name="Shape 15"/>
          <p:cNvSpPr/>
          <p:nvPr/>
        </p:nvSpPr>
        <p:spPr>
          <a:xfrm>
            <a:off x="530352" y="8028432"/>
            <a:ext cx="3127248" cy="749808"/>
          </a:xfrm>
          <a:prstGeom prst="roundRect">
            <a:avLst>
              <a:gd name="adj" fmla="val 9756"/>
            </a:avLst>
          </a:prstGeom>
          <a:solidFill>
            <a:srgbClr val="FFFFFF"/>
          </a:solidFill>
          <a:ln w="8890">
            <a:solidFill>
              <a:srgbClr val="DDE5EA"/>
            </a:solidFill>
            <a:prstDash val="solid"/>
          </a:ln>
        </p:spPr>
      </p:sp>
      <p:sp>
        <p:nvSpPr>
          <p:cNvPr id="19" name="Text 16"/>
          <p:cNvSpPr/>
          <p:nvPr/>
        </p:nvSpPr>
        <p:spPr>
          <a:xfrm>
            <a:off x="713232" y="8174736"/>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Monitoring</a:t>
            </a:r>
            <a:endParaRPr lang="en-US" sz="740" dirty="0"/>
          </a:p>
        </p:txBody>
      </p:sp>
      <p:sp>
        <p:nvSpPr>
          <p:cNvPr id="5" name="Text 17"/>
          <p:cNvSpPr/>
          <p:nvPr/>
        </p:nvSpPr>
        <p:spPr>
          <a:xfrm>
            <a:off x="1554480" y="8156448"/>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Display, SNMP, Modbus or other</a:t>
            </a:r>
            <a:endParaRPr lang="en-US" sz="710" dirty="0"/>
          </a:p>
        </p:txBody>
      </p:sp>
      <p:sp>
        <p:nvSpPr>
          <p:cNvPr id="21" name="Shape 18"/>
          <p:cNvSpPr/>
          <p:nvPr/>
        </p:nvSpPr>
        <p:spPr>
          <a:xfrm>
            <a:off x="3840480" y="8028432"/>
            <a:ext cx="3127248" cy="749808"/>
          </a:xfrm>
          <a:prstGeom prst="roundRect">
            <a:avLst>
              <a:gd name="adj" fmla="val 9756"/>
            </a:avLst>
          </a:prstGeom>
          <a:solidFill>
            <a:srgbClr val="F0F8FA"/>
          </a:solidFill>
          <a:ln w="8890">
            <a:solidFill>
              <a:srgbClr val="DDE5EA"/>
            </a:solidFill>
            <a:prstDash val="solid"/>
          </a:ln>
        </p:spPr>
      </p:sp>
      <p:sp>
        <p:nvSpPr>
          <p:cNvPr id="22" name="Text 19"/>
          <p:cNvSpPr/>
          <p:nvPr/>
        </p:nvSpPr>
        <p:spPr>
          <a:xfrm>
            <a:off x="4023360" y="8174736"/>
            <a:ext cx="822960" cy="182880"/>
          </a:xfrm>
          <a:prstGeom prst="rect">
            <a:avLst/>
          </a:prstGeom>
          <a:noFill/>
          <a:ln/>
        </p:spPr>
        <p:txBody>
          <a:bodyPr wrap="square" lIns="0" tIns="0" rIns="0" bIns="0" rtlCol="0" anchor="ctr"/>
          <a:lstStyle/>
          <a:p>
            <a:pPr marL="0" indent="0">
              <a:buNone/>
            </a:pPr>
            <a:r>
              <a:rPr lang="en-US" sz="740" b="1" dirty="0">
                <a:solidFill>
                  <a:srgbClr val="25B7B4"/>
                </a:solidFill>
                <a:latin typeface="Inter" pitchFamily="34" charset="0"/>
                <a:ea typeface="Inter" pitchFamily="34" charset="-122"/>
                <a:cs typeface="Inter" pitchFamily="34" charset="-120"/>
              </a:rPr>
              <a:t>Documentation</a:t>
            </a:r>
            <a:endParaRPr lang="en-US" sz="740" dirty="0"/>
          </a:p>
        </p:txBody>
      </p:sp>
      <p:sp>
        <p:nvSpPr>
          <p:cNvPr id="23" name="Text 20"/>
          <p:cNvSpPr/>
          <p:nvPr/>
        </p:nvSpPr>
        <p:spPr>
          <a:xfrm>
            <a:off x="4864608" y="8156448"/>
            <a:ext cx="1810512" cy="274320"/>
          </a:xfrm>
          <a:prstGeom prst="rect">
            <a:avLst/>
          </a:prstGeom>
          <a:noFill/>
          <a:ln/>
        </p:spPr>
        <p:txBody>
          <a:bodyPr wrap="square" lIns="0" tIns="0" rIns="0" bIns="0" rtlCol="0" anchor="ctr">
            <a:normAutofit/>
          </a:bodyPr>
          <a:lstStyle/>
          <a:p>
            <a:pPr marL="0" indent="0">
              <a:buNone/>
            </a:pPr>
            <a:r>
              <a:rPr lang="en-US" sz="710" dirty="0">
                <a:solidFill>
                  <a:srgbClr val="0D2B4A"/>
                </a:solidFill>
                <a:latin typeface="Inter" pitchFamily="34" charset="0"/>
                <a:ea typeface="Inter" pitchFamily="34" charset="-122"/>
                <a:cs typeface="Inter" pitchFamily="34" charset="-120"/>
              </a:rPr>
              <a:t>Requested certificates and declarations</a:t>
            </a:r>
            <a:endParaRPr lang="en-US" sz="710" dirty="0"/>
          </a:p>
        </p:txBody>
      </p:sp>
      <p:sp>
        <p:nvSpPr>
          <p:cNvPr id="24" name="Text 21"/>
          <p:cNvSpPr/>
          <p:nvPr/>
        </p:nvSpPr>
        <p:spPr>
          <a:xfrm>
            <a:off x="548640" y="9189720"/>
            <a:ext cx="6446520" cy="347472"/>
          </a:xfrm>
          <a:prstGeom prst="rect">
            <a:avLst/>
          </a:prstGeom>
          <a:noFill/>
          <a:ln/>
        </p:spPr>
        <p:txBody>
          <a:bodyPr wrap="square" lIns="0" tIns="0" rIns="0" bIns="0" rtlCol="0" anchor="ctr">
            <a:normAutofit/>
          </a:bodyPr>
          <a:lstStyle/>
          <a:p>
            <a:pPr marL="0" indent="0" algn="ctr">
              <a:buNone/>
            </a:pPr>
            <a:r>
              <a:rPr lang="en-US" sz="700" i="1" dirty="0">
                <a:solidFill>
                  <a:srgbClr val="607587"/>
                </a:solidFill>
                <a:latin typeface="Inter" pitchFamily="34" charset="0"/>
                <a:ea typeface="Inter" pitchFamily="34" charset="-122"/>
                <a:cs typeface="Inter" pitchFamily="34" charset="-120"/>
              </a:rPr>
              <a:t>Electrical accessories are supplied according to the approved OEM datasheet; rack certification does not automatically cover integrated electrical components.</a:t>
            </a:r>
            <a:endParaRPr lang="en-US" sz="70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COMPANY</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Built for fast-moving infrastructure projects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rack platform combining Türkiye-based metal manufacturing, configurable engineering and coordinated international commercial support.</a:t>
            </a:r>
            <a:endParaRPr lang="en-US" sz="980" dirty="0"/>
          </a:p>
        </p:txBody>
      </p:sp>
      <p:sp>
        <p:nvSpPr>
          <p:cNvPr id="5" name="Shape 3"/>
          <p:cNvSpPr/>
          <p:nvPr/>
        </p:nvSpPr>
        <p:spPr>
          <a:xfrm>
            <a:off x="530352" y="1993392"/>
            <a:ext cx="6492240" cy="1024128"/>
          </a:xfrm>
          <a:prstGeom prst="roundRect">
            <a:avLst>
              <a:gd name="adj" fmla="val 7143"/>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6" name="Text 4"/>
          <p:cNvSpPr/>
          <p:nvPr/>
        </p:nvSpPr>
        <p:spPr>
          <a:xfrm>
            <a:off x="713232" y="2194560"/>
            <a:ext cx="502920" cy="384048"/>
          </a:xfrm>
          <a:prstGeom prst="rect">
            <a:avLst/>
          </a:prstGeom>
          <a:noFill/>
          <a:ln/>
        </p:spPr>
        <p:txBody>
          <a:bodyPr wrap="square" lIns="0" tIns="0" rIns="0" bIns="0" rtlCol="0" anchor="ctr"/>
          <a:lstStyle/>
          <a:p>
            <a:pPr marL="0" indent="0">
              <a:buNone/>
            </a:pPr>
            <a:r>
              <a:rPr lang="en-US" sz="1900" b="1" dirty="0">
                <a:solidFill>
                  <a:srgbClr val="25B7B4"/>
                </a:solidFill>
                <a:latin typeface="Inter Display" pitchFamily="34" charset="0"/>
                <a:ea typeface="Inter Display" pitchFamily="34" charset="-122"/>
                <a:cs typeface="Inter Display" pitchFamily="34" charset="-120"/>
              </a:rPr>
              <a:t>01</a:t>
            </a:r>
            <a:endParaRPr lang="en-US" sz="1900" dirty="0"/>
          </a:p>
        </p:txBody>
      </p:sp>
      <p:sp>
        <p:nvSpPr>
          <p:cNvPr id="7" name="Text 5"/>
          <p:cNvSpPr/>
          <p:nvPr/>
        </p:nvSpPr>
        <p:spPr>
          <a:xfrm>
            <a:off x="1325880" y="2157984"/>
            <a:ext cx="2331720" cy="237744"/>
          </a:xfrm>
          <a:prstGeom prst="rect">
            <a:avLst/>
          </a:prstGeom>
          <a:noFill/>
          <a:ln/>
        </p:spPr>
        <p:txBody>
          <a:bodyPr wrap="square" lIns="0" tIns="0" rIns="0" bIns="0" rtlCol="0" anchor="ctr">
            <a:normAutofit/>
          </a:bodyPr>
          <a:lstStyle/>
          <a:p>
            <a:pPr marL="0" indent="0">
              <a:buNone/>
            </a:pPr>
            <a:r>
              <a:rPr lang="en-US" sz="1250" b="1" dirty="0">
                <a:solidFill>
                  <a:srgbClr val="0D2B4A"/>
                </a:solidFill>
                <a:latin typeface="Inter Display" pitchFamily="34" charset="0"/>
                <a:ea typeface="Inter Display" pitchFamily="34" charset="-122"/>
                <a:cs typeface="Inter Display" pitchFamily="34" charset="-120"/>
              </a:rPr>
              <a:t>Rack manufacturing in Türkiye</a:t>
            </a:r>
            <a:endParaRPr lang="en-US" sz="1250" dirty="0"/>
          </a:p>
        </p:txBody>
      </p:sp>
      <p:sp>
        <p:nvSpPr>
          <p:cNvPr id="8" name="Text 6"/>
          <p:cNvSpPr/>
          <p:nvPr/>
        </p:nvSpPr>
        <p:spPr>
          <a:xfrm>
            <a:off x="1325880" y="2468880"/>
            <a:ext cx="5257800" cy="365760"/>
          </a:xfrm>
          <a:prstGeom prst="rect">
            <a:avLst/>
          </a:prstGeom>
          <a:noFill/>
          <a:ln/>
        </p:spPr>
        <p:txBody>
          <a:bodyPr wrap="square" lIns="0" tIns="0" rIns="0" bIns="0" rtlCol="0" anchor="ctr">
            <a:normAutofit/>
          </a:bodyPr>
          <a:lstStyle/>
          <a:p>
            <a:pPr marL="0" indent="0">
              <a:buNone/>
            </a:pPr>
            <a:r>
              <a:rPr lang="en-US" sz="840" dirty="0">
                <a:solidFill>
                  <a:srgbClr val="607587"/>
                </a:solidFill>
                <a:latin typeface="Inter" pitchFamily="34" charset="0"/>
                <a:ea typeface="Inter" pitchFamily="34" charset="-122"/>
                <a:cs typeface="Inter" pitchFamily="34" charset="-120"/>
              </a:rPr>
              <a:t>Sheet-metal structures, doors, rails, panels and brackets manufactured and configured for project requirements.</a:t>
            </a:r>
            <a:endParaRPr lang="en-US" sz="840" dirty="0"/>
          </a:p>
        </p:txBody>
      </p:sp>
      <p:sp>
        <p:nvSpPr>
          <p:cNvPr id="9" name="Shape 7"/>
          <p:cNvSpPr/>
          <p:nvPr/>
        </p:nvSpPr>
        <p:spPr>
          <a:xfrm>
            <a:off x="530352" y="3300984"/>
            <a:ext cx="6492240" cy="1024128"/>
          </a:xfrm>
          <a:prstGeom prst="roundRect">
            <a:avLst>
              <a:gd name="adj" fmla="val 7143"/>
            </a:avLst>
          </a:prstGeom>
          <a:solidFill>
            <a:srgbClr val="F0F8FA"/>
          </a:solidFill>
          <a:ln w="8890">
            <a:solidFill>
              <a:srgbClr val="DDE5EA"/>
            </a:solidFill>
            <a:prstDash val="solid"/>
          </a:ln>
          <a:effectLst>
            <a:outerShdw blurRad="19050" dist="5080" dir="2700000" algn="bl" rotWithShape="0">
              <a:srgbClr val="000000">
                <a:alpha val="10000"/>
              </a:srgbClr>
            </a:outerShdw>
          </a:effectLst>
        </p:spPr>
      </p:sp>
      <p:sp>
        <p:nvSpPr>
          <p:cNvPr id="10" name="Text 8"/>
          <p:cNvSpPr/>
          <p:nvPr/>
        </p:nvSpPr>
        <p:spPr>
          <a:xfrm>
            <a:off x="713232" y="3502152"/>
            <a:ext cx="502920" cy="384048"/>
          </a:xfrm>
          <a:prstGeom prst="rect">
            <a:avLst/>
          </a:prstGeom>
          <a:noFill/>
          <a:ln/>
        </p:spPr>
        <p:txBody>
          <a:bodyPr wrap="square" lIns="0" tIns="0" rIns="0" bIns="0" rtlCol="0" anchor="ctr"/>
          <a:lstStyle/>
          <a:p>
            <a:pPr marL="0" indent="0">
              <a:buNone/>
            </a:pPr>
            <a:r>
              <a:rPr lang="en-US" sz="1900" b="1" dirty="0">
                <a:solidFill>
                  <a:srgbClr val="25B7B4"/>
                </a:solidFill>
                <a:latin typeface="Inter Display" pitchFamily="34" charset="0"/>
                <a:ea typeface="Inter Display" pitchFamily="34" charset="-122"/>
                <a:cs typeface="Inter Display" pitchFamily="34" charset="-120"/>
              </a:rPr>
              <a:t>02</a:t>
            </a:r>
            <a:endParaRPr lang="en-US" sz="1900" dirty="0"/>
          </a:p>
        </p:txBody>
      </p:sp>
      <p:sp>
        <p:nvSpPr>
          <p:cNvPr id="11" name="Text 9"/>
          <p:cNvSpPr/>
          <p:nvPr/>
        </p:nvSpPr>
        <p:spPr>
          <a:xfrm>
            <a:off x="1325880" y="3465576"/>
            <a:ext cx="2331720" cy="237744"/>
          </a:xfrm>
          <a:prstGeom prst="rect">
            <a:avLst/>
          </a:prstGeom>
          <a:noFill/>
          <a:ln/>
        </p:spPr>
        <p:txBody>
          <a:bodyPr wrap="square" lIns="0" tIns="0" rIns="0" bIns="0" rtlCol="0" anchor="ctr">
            <a:normAutofit/>
          </a:bodyPr>
          <a:lstStyle/>
          <a:p>
            <a:pPr marL="0" indent="0">
              <a:buNone/>
            </a:pPr>
            <a:r>
              <a:rPr lang="en-US" sz="1250" b="1" dirty="0">
                <a:solidFill>
                  <a:srgbClr val="0D2B4A"/>
                </a:solidFill>
                <a:latin typeface="Inter Display" pitchFamily="34" charset="0"/>
                <a:ea typeface="Inter Display" pitchFamily="34" charset="-122"/>
                <a:cs typeface="Inter Display" pitchFamily="34" charset="-120"/>
              </a:rPr>
              <a:t>North American business development</a:t>
            </a:r>
            <a:endParaRPr lang="en-US" sz="1250" dirty="0"/>
          </a:p>
        </p:txBody>
      </p:sp>
      <p:sp>
        <p:nvSpPr>
          <p:cNvPr id="12" name="Text 10"/>
          <p:cNvSpPr/>
          <p:nvPr/>
        </p:nvSpPr>
        <p:spPr>
          <a:xfrm>
            <a:off x="1325880" y="3776472"/>
            <a:ext cx="5257800" cy="365760"/>
          </a:xfrm>
          <a:prstGeom prst="rect">
            <a:avLst/>
          </a:prstGeom>
          <a:noFill/>
          <a:ln/>
        </p:spPr>
        <p:txBody>
          <a:bodyPr wrap="square" lIns="0" tIns="0" rIns="0" bIns="0" rtlCol="0" anchor="ctr">
            <a:normAutofit/>
          </a:bodyPr>
          <a:lstStyle/>
          <a:p>
            <a:pPr marL="0" indent="0">
              <a:buNone/>
            </a:pPr>
            <a:r>
              <a:rPr lang="en-US" sz="840" dirty="0">
                <a:solidFill>
                  <a:srgbClr val="607587"/>
                </a:solidFill>
                <a:latin typeface="Inter" pitchFamily="34" charset="0"/>
                <a:ea typeface="Inter" pitchFamily="34" charset="-122"/>
                <a:cs typeface="Inter" pitchFamily="34" charset="-120"/>
              </a:rPr>
              <a:t>Customer development and in-person project meetings supported through Chicago and the Midwest.</a:t>
            </a:r>
            <a:endParaRPr lang="en-US" sz="840" dirty="0"/>
          </a:p>
        </p:txBody>
      </p:sp>
      <p:sp>
        <p:nvSpPr>
          <p:cNvPr id="13" name="Shape 11"/>
          <p:cNvSpPr/>
          <p:nvPr/>
        </p:nvSpPr>
        <p:spPr>
          <a:xfrm>
            <a:off x="530352" y="4608576"/>
            <a:ext cx="6492240" cy="1024128"/>
          </a:xfrm>
          <a:prstGeom prst="roundRect">
            <a:avLst>
              <a:gd name="adj" fmla="val 7143"/>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4" name="Text 12"/>
          <p:cNvSpPr/>
          <p:nvPr/>
        </p:nvSpPr>
        <p:spPr>
          <a:xfrm>
            <a:off x="713232" y="4809744"/>
            <a:ext cx="502920" cy="384048"/>
          </a:xfrm>
          <a:prstGeom prst="rect">
            <a:avLst/>
          </a:prstGeom>
          <a:noFill/>
          <a:ln/>
        </p:spPr>
        <p:txBody>
          <a:bodyPr wrap="square" lIns="0" tIns="0" rIns="0" bIns="0" rtlCol="0" anchor="ctr"/>
          <a:lstStyle/>
          <a:p>
            <a:pPr marL="0" indent="0">
              <a:buNone/>
            </a:pPr>
            <a:r>
              <a:rPr lang="en-US" sz="1900" b="1" dirty="0">
                <a:solidFill>
                  <a:srgbClr val="25B7B4"/>
                </a:solidFill>
                <a:latin typeface="Inter Display" pitchFamily="34" charset="0"/>
                <a:ea typeface="Inter Display" pitchFamily="34" charset="-122"/>
                <a:cs typeface="Inter Display" pitchFamily="34" charset="-120"/>
              </a:rPr>
              <a:t>03</a:t>
            </a:r>
            <a:endParaRPr lang="en-US" sz="1900" dirty="0"/>
          </a:p>
        </p:txBody>
      </p:sp>
      <p:sp>
        <p:nvSpPr>
          <p:cNvPr id="15" name="Text 13"/>
          <p:cNvSpPr/>
          <p:nvPr/>
        </p:nvSpPr>
        <p:spPr>
          <a:xfrm>
            <a:off x="1325880" y="4773168"/>
            <a:ext cx="2331720" cy="237744"/>
          </a:xfrm>
          <a:prstGeom prst="rect">
            <a:avLst/>
          </a:prstGeom>
          <a:noFill/>
          <a:ln/>
        </p:spPr>
        <p:txBody>
          <a:bodyPr wrap="square" lIns="0" tIns="0" rIns="0" bIns="0" rtlCol="0" anchor="ctr">
            <a:normAutofit/>
          </a:bodyPr>
          <a:lstStyle/>
          <a:p>
            <a:pPr marL="0" indent="0">
              <a:buNone/>
            </a:pPr>
            <a:r>
              <a:rPr lang="en-US" sz="1250" b="1" dirty="0">
                <a:solidFill>
                  <a:srgbClr val="0D2B4A"/>
                </a:solidFill>
                <a:latin typeface="Inter Display" pitchFamily="34" charset="0"/>
                <a:ea typeface="Inter Display" pitchFamily="34" charset="-122"/>
                <a:cs typeface="Inter Display" pitchFamily="34" charset="-120"/>
              </a:rPr>
              <a:t>Gulf project support</a:t>
            </a:r>
            <a:endParaRPr lang="en-US" sz="1250" dirty="0"/>
          </a:p>
        </p:txBody>
      </p:sp>
      <p:sp>
        <p:nvSpPr>
          <p:cNvPr id="16" name="Text 14"/>
          <p:cNvSpPr/>
          <p:nvPr/>
        </p:nvSpPr>
        <p:spPr>
          <a:xfrm>
            <a:off x="1325880" y="5084064"/>
            <a:ext cx="5257800" cy="365760"/>
          </a:xfrm>
          <a:prstGeom prst="rect">
            <a:avLst/>
          </a:prstGeom>
          <a:noFill/>
          <a:ln/>
        </p:spPr>
        <p:txBody>
          <a:bodyPr wrap="square" lIns="0" tIns="0" rIns="0" bIns="0" rtlCol="0" anchor="ctr">
            <a:normAutofit/>
          </a:bodyPr>
          <a:lstStyle/>
          <a:p>
            <a:pPr marL="0" indent="0">
              <a:buNone/>
            </a:pPr>
            <a:r>
              <a:rPr lang="en-US" sz="840" dirty="0">
                <a:solidFill>
                  <a:srgbClr val="607587"/>
                </a:solidFill>
                <a:latin typeface="Inter" pitchFamily="34" charset="0"/>
                <a:ea typeface="Inter" pitchFamily="34" charset="-122"/>
                <a:cs typeface="Inter" pitchFamily="34" charset="-120"/>
              </a:rPr>
              <a:t>Commercial coordination for Saudi Arabia and regional data center, telecom and systems-integration opportunities.</a:t>
            </a:r>
            <a:endParaRPr lang="en-US" sz="840" dirty="0"/>
          </a:p>
        </p:txBody>
      </p:sp>
      <p:sp>
        <p:nvSpPr>
          <p:cNvPr id="17" name="Shape 15"/>
          <p:cNvSpPr/>
          <p:nvPr/>
        </p:nvSpPr>
        <p:spPr>
          <a:xfrm>
            <a:off x="530352" y="6236208"/>
            <a:ext cx="6492240" cy="1901952"/>
          </a:xfrm>
          <a:prstGeom prst="roundRect">
            <a:avLst>
              <a:gd name="adj" fmla="val 4808"/>
            </a:avLst>
          </a:prstGeom>
          <a:solidFill>
            <a:srgbClr val="0D2B4A"/>
          </a:solidFill>
          <a:ln w="12700">
            <a:solidFill>
              <a:srgbClr val="0D2B4A"/>
            </a:solidFill>
            <a:prstDash val="solid"/>
          </a:ln>
        </p:spPr>
      </p:sp>
      <p:sp>
        <p:nvSpPr>
          <p:cNvPr id="18" name="Text 16"/>
          <p:cNvSpPr/>
          <p:nvPr/>
        </p:nvSpPr>
        <p:spPr>
          <a:xfrm>
            <a:off x="786384" y="6528816"/>
            <a:ext cx="5074920" cy="310896"/>
          </a:xfrm>
          <a:prstGeom prst="rect">
            <a:avLst/>
          </a:prstGeom>
          <a:noFill/>
          <a:ln/>
        </p:spPr>
        <p:txBody>
          <a:bodyPr wrap="square" lIns="0" tIns="0" rIns="0" bIns="0" rtlCol="0" anchor="ctr"/>
          <a:lstStyle/>
          <a:p>
            <a:pPr marL="0" indent="0">
              <a:buNone/>
            </a:pPr>
            <a:r>
              <a:rPr lang="en-US" sz="1550" b="1" dirty="0">
                <a:solidFill>
                  <a:srgbClr val="FFFFFF"/>
                </a:solidFill>
                <a:latin typeface="Inter Display" pitchFamily="34" charset="0"/>
                <a:ea typeface="Inter Display" pitchFamily="34" charset="-122"/>
                <a:cs typeface="Inter Display" pitchFamily="34" charset="-120"/>
              </a:rPr>
              <a:t>ONE BRAND. MULTIPLE SOURCING MODELS.</a:t>
            </a:r>
            <a:endParaRPr lang="en-US" sz="1550" dirty="0"/>
          </a:p>
        </p:txBody>
      </p:sp>
      <p:sp>
        <p:nvSpPr>
          <p:cNvPr id="19" name="Text 17"/>
          <p:cNvSpPr/>
          <p:nvPr/>
        </p:nvSpPr>
        <p:spPr>
          <a:xfrm>
            <a:off x="786384" y="6995160"/>
            <a:ext cx="5440680" cy="786384"/>
          </a:xfrm>
          <a:prstGeom prst="rect">
            <a:avLst/>
          </a:prstGeom>
          <a:noFill/>
          <a:ln/>
        </p:spPr>
        <p:txBody>
          <a:bodyPr wrap="square" lIns="0" tIns="0" rIns="0" bIns="0" rtlCol="0" anchor="ctr">
            <a:normAutofit/>
          </a:bodyPr>
          <a:lstStyle/>
          <a:p>
            <a:pPr marL="0" indent="0">
              <a:buNone/>
            </a:pPr>
            <a:r>
              <a:rPr lang="en-US" sz="940" dirty="0">
                <a:solidFill>
                  <a:srgbClr val="DCE8F0"/>
                </a:solidFill>
                <a:latin typeface="Inter" pitchFamily="34" charset="0"/>
                <a:ea typeface="Inter" pitchFamily="34" charset="-122"/>
                <a:cs typeface="Inter" pitchFamily="34" charset="-120"/>
              </a:rPr>
              <a:t>Rack structures are manufactured in Türkiye. Selected power, monitoring and specialty components can be integrated through qualified OEM partners, giving customers one coordinated configuration, one bill of materials and one commercial interface.</a:t>
            </a:r>
            <a:endParaRPr lang="en-US" sz="940" dirty="0"/>
          </a:p>
        </p:txBody>
      </p:sp>
      <p:sp>
        <p:nvSpPr>
          <p:cNvPr id="20" name="Shape 18"/>
          <p:cNvSpPr/>
          <p:nvPr/>
        </p:nvSpPr>
        <p:spPr>
          <a:xfrm>
            <a:off x="6144768" y="6547104"/>
            <a:ext cx="475488" cy="475488"/>
          </a:xfrm>
          <a:prstGeom prst="ellipse">
            <a:avLst/>
          </a:prstGeom>
          <a:solidFill>
            <a:srgbClr val="25B7B4"/>
          </a:solidFill>
          <a:ln w="12700">
            <a:solidFill>
              <a:srgbClr val="25B7B4"/>
            </a:solidFill>
            <a:prstDash val="solid"/>
          </a:ln>
        </p:spPr>
      </p:sp>
      <p:sp>
        <p:nvSpPr>
          <p:cNvPr id="21" name="Text 19"/>
          <p:cNvSpPr/>
          <p:nvPr/>
        </p:nvSpPr>
        <p:spPr>
          <a:xfrm>
            <a:off x="6208776" y="6574536"/>
            <a:ext cx="347472" cy="292608"/>
          </a:xfrm>
          <a:prstGeom prst="rect">
            <a:avLst/>
          </a:prstGeom>
          <a:noFill/>
          <a:ln/>
        </p:spPr>
        <p:txBody>
          <a:bodyPr wrap="square" lIns="0" tIns="0" rIns="0" bIns="0" rtlCol="0" anchor="ctr"/>
          <a:lstStyle/>
          <a:p>
            <a:pPr marL="0" indent="0" algn="ctr">
              <a:buNone/>
            </a:pPr>
            <a:r>
              <a:rPr lang="en-US" sz="1700" b="1" dirty="0">
                <a:solidFill>
                  <a:srgbClr val="FFFFFF"/>
                </a:solidFill>
                <a:latin typeface="Inter Display" pitchFamily="34" charset="0"/>
                <a:ea typeface="Inter Display" pitchFamily="34" charset="-122"/>
                <a:cs typeface="Inter Display" pitchFamily="34" charset="-120"/>
              </a:rPr>
              <a:t>∞</a:t>
            </a:r>
            <a:endParaRPr lang="en-US" sz="1700" dirty="0"/>
          </a:p>
        </p:txBody>
      </p:sp>
      <p:sp>
        <p:nvSpPr>
          <p:cNvPr id="22" name="Shape 20"/>
          <p:cNvSpPr/>
          <p:nvPr/>
        </p:nvSpPr>
        <p:spPr>
          <a:xfrm>
            <a:off x="530352" y="8641080"/>
            <a:ext cx="2029968" cy="713232"/>
          </a:xfrm>
          <a:prstGeom prst="roundRect">
            <a:avLst>
              <a:gd name="adj" fmla="val 10256"/>
            </a:avLst>
          </a:prstGeom>
          <a:solidFill>
            <a:srgbClr val="FFFFFF"/>
          </a:solidFill>
          <a:ln w="8890">
            <a:solidFill>
              <a:srgbClr val="DDE5EA"/>
            </a:solidFill>
            <a:prstDash val="solid"/>
          </a:ln>
        </p:spPr>
      </p:sp>
      <p:sp>
        <p:nvSpPr>
          <p:cNvPr id="23" name="Shape 21"/>
          <p:cNvSpPr/>
          <p:nvPr/>
        </p:nvSpPr>
        <p:spPr>
          <a:xfrm>
            <a:off x="530352" y="8641080"/>
            <a:ext cx="64008" cy="713232"/>
          </a:xfrm>
          <a:prstGeom prst="rect">
            <a:avLst/>
          </a:prstGeom>
          <a:solidFill>
            <a:srgbClr val="25B7B4"/>
          </a:solidFill>
          <a:ln w="12700">
            <a:solidFill>
              <a:srgbClr val="25B7B4"/>
            </a:solidFill>
            <a:prstDash val="solid"/>
          </a:ln>
        </p:spPr>
      </p:sp>
      <p:sp>
        <p:nvSpPr>
          <p:cNvPr id="24" name="Text 22"/>
          <p:cNvSpPr/>
          <p:nvPr/>
        </p:nvSpPr>
        <p:spPr>
          <a:xfrm>
            <a:off x="694944" y="8759952"/>
            <a:ext cx="177393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4-47U</a:t>
            </a:r>
            <a:endParaRPr lang="en-US" sz="1600" dirty="0"/>
          </a:p>
        </p:txBody>
      </p:sp>
      <p:sp>
        <p:nvSpPr>
          <p:cNvPr id="25" name="Text 23"/>
          <p:cNvSpPr/>
          <p:nvPr/>
        </p:nvSpPr>
        <p:spPr>
          <a:xfrm>
            <a:off x="694944" y="9070848"/>
            <a:ext cx="177393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CURRENT PRODUCT RANGE</a:t>
            </a:r>
            <a:endParaRPr lang="en-US" sz="690" dirty="0"/>
          </a:p>
        </p:txBody>
      </p:sp>
      <p:sp>
        <p:nvSpPr>
          <p:cNvPr id="26" name="Shape 24"/>
          <p:cNvSpPr/>
          <p:nvPr/>
        </p:nvSpPr>
        <p:spPr>
          <a:xfrm>
            <a:off x="2770632" y="8641080"/>
            <a:ext cx="2029968" cy="713232"/>
          </a:xfrm>
          <a:prstGeom prst="roundRect">
            <a:avLst>
              <a:gd name="adj" fmla="val 10256"/>
            </a:avLst>
          </a:prstGeom>
          <a:solidFill>
            <a:srgbClr val="FFFFFF"/>
          </a:solidFill>
          <a:ln w="8890">
            <a:solidFill>
              <a:srgbClr val="DDE5EA"/>
            </a:solidFill>
            <a:prstDash val="solid"/>
          </a:ln>
        </p:spPr>
      </p:sp>
      <p:sp>
        <p:nvSpPr>
          <p:cNvPr id="27" name="Shape 25"/>
          <p:cNvSpPr/>
          <p:nvPr/>
        </p:nvSpPr>
        <p:spPr>
          <a:xfrm>
            <a:off x="2770632" y="8641080"/>
            <a:ext cx="64008" cy="713232"/>
          </a:xfrm>
          <a:prstGeom prst="rect">
            <a:avLst/>
          </a:prstGeom>
          <a:solidFill>
            <a:srgbClr val="25B7B4"/>
          </a:solidFill>
          <a:ln w="12700">
            <a:solidFill>
              <a:srgbClr val="25B7B4"/>
            </a:solidFill>
            <a:prstDash val="solid"/>
          </a:ln>
        </p:spPr>
      </p:sp>
      <p:sp>
        <p:nvSpPr>
          <p:cNvPr id="28" name="Text 26"/>
          <p:cNvSpPr/>
          <p:nvPr/>
        </p:nvSpPr>
        <p:spPr>
          <a:xfrm>
            <a:off x="2935224" y="8759952"/>
            <a:ext cx="177393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19 in</a:t>
            </a:r>
            <a:endParaRPr lang="en-US" sz="1600" dirty="0"/>
          </a:p>
        </p:txBody>
      </p:sp>
      <p:sp>
        <p:nvSpPr>
          <p:cNvPr id="29" name="Text 27"/>
          <p:cNvSpPr/>
          <p:nvPr/>
        </p:nvSpPr>
        <p:spPr>
          <a:xfrm>
            <a:off x="2935224" y="9070848"/>
            <a:ext cx="177393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GLOBAL EQUIPMENT FORMAT</a:t>
            </a:r>
            <a:endParaRPr lang="en-US" sz="690" dirty="0"/>
          </a:p>
        </p:txBody>
      </p:sp>
      <p:sp>
        <p:nvSpPr>
          <p:cNvPr id="30" name="Shape 28"/>
          <p:cNvSpPr/>
          <p:nvPr/>
        </p:nvSpPr>
        <p:spPr>
          <a:xfrm>
            <a:off x="5010912" y="8641080"/>
            <a:ext cx="2011680" cy="713232"/>
          </a:xfrm>
          <a:prstGeom prst="roundRect">
            <a:avLst>
              <a:gd name="adj" fmla="val 10256"/>
            </a:avLst>
          </a:prstGeom>
          <a:solidFill>
            <a:srgbClr val="FFFFFF"/>
          </a:solidFill>
          <a:ln w="8890">
            <a:solidFill>
              <a:srgbClr val="DDE5EA"/>
            </a:solidFill>
            <a:prstDash val="solid"/>
          </a:ln>
        </p:spPr>
      </p:sp>
      <p:sp>
        <p:nvSpPr>
          <p:cNvPr id="31" name="Shape 29"/>
          <p:cNvSpPr/>
          <p:nvPr/>
        </p:nvSpPr>
        <p:spPr>
          <a:xfrm>
            <a:off x="5010912" y="8641080"/>
            <a:ext cx="64008" cy="713232"/>
          </a:xfrm>
          <a:prstGeom prst="rect">
            <a:avLst/>
          </a:prstGeom>
          <a:solidFill>
            <a:srgbClr val="25B7B4"/>
          </a:solidFill>
          <a:ln w="12700">
            <a:solidFill>
              <a:srgbClr val="25B7B4"/>
            </a:solidFill>
            <a:prstDash val="solid"/>
          </a:ln>
        </p:spPr>
      </p:sp>
      <p:sp>
        <p:nvSpPr>
          <p:cNvPr id="32" name="Text 30"/>
          <p:cNvSpPr/>
          <p:nvPr/>
        </p:nvSpPr>
        <p:spPr>
          <a:xfrm>
            <a:off x="5175504" y="8759952"/>
            <a:ext cx="1755648"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OEM</a:t>
            </a:r>
            <a:endParaRPr lang="en-US" sz="1600" dirty="0"/>
          </a:p>
        </p:txBody>
      </p:sp>
      <p:sp>
        <p:nvSpPr>
          <p:cNvPr id="33" name="Text 31"/>
          <p:cNvSpPr/>
          <p:nvPr/>
        </p:nvSpPr>
        <p:spPr>
          <a:xfrm>
            <a:off x="5175504" y="9070848"/>
            <a:ext cx="1755648"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INTEGRATION MODEL</a:t>
            </a:r>
            <a:endParaRPr lang="en-US" sz="690" dirty="0"/>
          </a:p>
        </p:txBody>
      </p:sp>
      <p:sp>
        <p:nvSpPr>
          <p:cNvPr id="34"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CX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Cable and airflow management</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Small accessories often decide whether an integrator views a rack as a finished system or only a sheet-metal enclosure.</a:t>
            </a:r>
            <a:endParaRPr lang="en-US" sz="980" dirty="0"/>
          </a:p>
        </p:txBody>
      </p:sp>
      <p:sp>
        <p:nvSpPr>
          <p:cNvPr id="5" name="Shape 3"/>
          <p:cNvSpPr/>
          <p:nvPr/>
        </p:nvSpPr>
        <p:spPr>
          <a:xfrm>
            <a:off x="530352" y="1856232"/>
            <a:ext cx="6492240" cy="2834640"/>
          </a:xfrm>
          <a:prstGeom prst="roundRect">
            <a:avLst>
              <a:gd name="adj" fmla="val 258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6" name="Image 0" descr="/mnt/data/catalog_work/assets/accessories_grid.png"/>
          <p:cNvPicPr>
            <a:picLocks noChangeAspect="1"/>
          </p:cNvPicPr>
          <p:nvPr/>
        </p:nvPicPr>
        <p:blipFill>
          <a:blip r:embed="rId3"/>
          <a:stretch>
            <a:fillRect/>
          </a:stretch>
        </p:blipFill>
        <p:spPr>
          <a:xfrm>
            <a:off x="2069914" y="1947672"/>
            <a:ext cx="3413117" cy="2651760"/>
          </a:xfrm>
          <a:prstGeom prst="rect">
            <a:avLst/>
          </a:prstGeom>
        </p:spPr>
      </p:pic>
      <p:sp>
        <p:nvSpPr>
          <p:cNvPr id="7" name="Shape 4"/>
          <p:cNvSpPr/>
          <p:nvPr/>
        </p:nvSpPr>
        <p:spPr>
          <a:xfrm>
            <a:off x="530352" y="5020056"/>
            <a:ext cx="3127248" cy="1545336"/>
          </a:xfrm>
          <a:prstGeom prst="roundRect">
            <a:avLst>
              <a:gd name="adj" fmla="val 473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8" name="Text 5"/>
          <p:cNvSpPr/>
          <p:nvPr/>
        </p:nvSpPr>
        <p:spPr>
          <a:xfrm>
            <a:off x="731520" y="5221224"/>
            <a:ext cx="2697480" cy="256032"/>
          </a:xfrm>
          <a:prstGeom prst="rect">
            <a:avLst/>
          </a:prstGeom>
          <a:noFill/>
          <a:ln/>
        </p:spPr>
        <p:txBody>
          <a:bodyPr wrap="square" lIns="0" tIns="0" rIns="0" bIns="0" rtlCol="0" anchor="ctr"/>
          <a:lstStyle/>
          <a:p>
            <a:pPr marL="0" indent="0">
              <a:buNone/>
            </a:pPr>
            <a:r>
              <a:rPr lang="en-US" sz="1080" b="1" dirty="0">
                <a:solidFill>
                  <a:srgbClr val="0D2B4A"/>
                </a:solidFill>
                <a:latin typeface="Inter Display" pitchFamily="34" charset="0"/>
                <a:ea typeface="Inter Display" pitchFamily="34" charset="-122"/>
                <a:cs typeface="Inter Display" pitchFamily="34" charset="-120"/>
              </a:rPr>
              <a:t>Cable management</a:t>
            </a:r>
            <a:endParaRPr lang="en-US" sz="1080" dirty="0"/>
          </a:p>
        </p:txBody>
      </p:sp>
      <p:sp>
        <p:nvSpPr>
          <p:cNvPr id="9" name="Text 6"/>
          <p:cNvSpPr/>
          <p:nvPr/>
        </p:nvSpPr>
        <p:spPr>
          <a:xfrm>
            <a:off x="713232" y="5577840"/>
            <a:ext cx="2697480" cy="768096"/>
          </a:xfrm>
          <a:prstGeom prst="rect">
            <a:avLst/>
          </a:prstGeom>
          <a:noFill/>
          <a:ln/>
        </p:spPr>
        <p:txBody>
          <a:bodyPr wrap="square" lIns="635" tIns="635" rIns="635" bIns="635" rtlCol="0" anchor="ctr">
            <a:normAutofit/>
          </a:bodyPr>
          <a:lstStyle/>
          <a:p>
            <a:pPr marL="139700" indent="-139700">
              <a:buSzPct val="100000"/>
              <a:buChar char="•"/>
            </a:pPr>
            <a:r>
              <a:rPr lang="en-US" sz="760" dirty="0">
                <a:solidFill>
                  <a:srgbClr val="607587"/>
                </a:solidFill>
                <a:latin typeface="Inter" pitchFamily="34" charset="0"/>
                <a:ea typeface="Inter" pitchFamily="34" charset="-122"/>
                <a:cs typeface="Inter" pitchFamily="34" charset="-120"/>
              </a:rPr>
              <a:t>1U / 2U horizontal managers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Vertical lacing rails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Brush-entry panels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Cable rings and tie points</a:t>
            </a:r>
            <a:endParaRPr lang="en-US" sz="760" dirty="0"/>
          </a:p>
        </p:txBody>
      </p:sp>
      <p:sp>
        <p:nvSpPr>
          <p:cNvPr id="10" name="Shape 7"/>
          <p:cNvSpPr/>
          <p:nvPr/>
        </p:nvSpPr>
        <p:spPr>
          <a:xfrm>
            <a:off x="3840480" y="5020056"/>
            <a:ext cx="3127248" cy="1545336"/>
          </a:xfrm>
          <a:prstGeom prst="roundRect">
            <a:avLst>
              <a:gd name="adj" fmla="val 4734"/>
            </a:avLst>
          </a:prstGeom>
          <a:solidFill>
            <a:srgbClr val="F1F8F8"/>
          </a:solidFill>
          <a:ln w="8890">
            <a:solidFill>
              <a:srgbClr val="DDE5EA"/>
            </a:solidFill>
            <a:prstDash val="solid"/>
          </a:ln>
          <a:effectLst>
            <a:outerShdw blurRad="19050" dist="5080" dir="2700000" algn="bl" rotWithShape="0">
              <a:srgbClr val="000000">
                <a:alpha val="10000"/>
              </a:srgbClr>
            </a:outerShdw>
          </a:effectLst>
        </p:spPr>
      </p:sp>
      <p:sp>
        <p:nvSpPr>
          <p:cNvPr id="11" name="Text 8"/>
          <p:cNvSpPr/>
          <p:nvPr/>
        </p:nvSpPr>
        <p:spPr>
          <a:xfrm>
            <a:off x="4041648" y="5221224"/>
            <a:ext cx="2697480" cy="256032"/>
          </a:xfrm>
          <a:prstGeom prst="rect">
            <a:avLst/>
          </a:prstGeom>
          <a:noFill/>
          <a:ln/>
        </p:spPr>
        <p:txBody>
          <a:bodyPr wrap="square" lIns="0" tIns="0" rIns="0" bIns="0" rtlCol="0" anchor="ctr"/>
          <a:lstStyle/>
          <a:p>
            <a:pPr marL="0" indent="0">
              <a:buNone/>
            </a:pPr>
            <a:r>
              <a:rPr lang="en-US" sz="1080" b="1" dirty="0">
                <a:solidFill>
                  <a:srgbClr val="0D2B4A"/>
                </a:solidFill>
                <a:latin typeface="Inter Display" pitchFamily="34" charset="0"/>
                <a:ea typeface="Inter Display" pitchFamily="34" charset="-122"/>
                <a:cs typeface="Inter Display" pitchFamily="34" charset="-120"/>
              </a:rPr>
              <a:t>Airflow management</a:t>
            </a:r>
            <a:endParaRPr lang="en-US" sz="1080" dirty="0"/>
          </a:p>
        </p:txBody>
      </p:sp>
      <p:sp>
        <p:nvSpPr>
          <p:cNvPr id="12" name="Text 9"/>
          <p:cNvSpPr/>
          <p:nvPr/>
        </p:nvSpPr>
        <p:spPr>
          <a:xfrm>
            <a:off x="4023360" y="5577840"/>
            <a:ext cx="2697480" cy="768096"/>
          </a:xfrm>
          <a:prstGeom prst="rect">
            <a:avLst/>
          </a:prstGeom>
          <a:noFill/>
          <a:ln/>
        </p:spPr>
        <p:txBody>
          <a:bodyPr wrap="square" lIns="635" tIns="635" rIns="635" bIns="635" rtlCol="0" anchor="ctr">
            <a:normAutofit/>
          </a:bodyPr>
          <a:lstStyle/>
          <a:p>
            <a:pPr marL="139700" indent="-139700">
              <a:buSzPct val="100000"/>
              <a:buChar char="•"/>
            </a:pPr>
            <a:r>
              <a:rPr lang="en-US" sz="760" dirty="0">
                <a:solidFill>
                  <a:srgbClr val="607587"/>
                </a:solidFill>
                <a:latin typeface="Inter" pitchFamily="34" charset="0"/>
                <a:ea typeface="Inter" pitchFamily="34" charset="-122"/>
                <a:cs typeface="Inter" pitchFamily="34" charset="-120"/>
              </a:rPr>
              <a:t>1U / 2U blanking panels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Fan trays and roof modules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Perforated shelves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Front-to-rear separation kits</a:t>
            </a:r>
            <a:endParaRPr lang="en-US" sz="760" dirty="0"/>
          </a:p>
        </p:txBody>
      </p:sp>
      <p:sp>
        <p:nvSpPr>
          <p:cNvPr id="13" name="Shape 10"/>
          <p:cNvSpPr/>
          <p:nvPr/>
        </p:nvSpPr>
        <p:spPr>
          <a:xfrm>
            <a:off x="530352" y="6858000"/>
            <a:ext cx="3127248" cy="1545336"/>
          </a:xfrm>
          <a:prstGeom prst="roundRect">
            <a:avLst>
              <a:gd name="adj" fmla="val 473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4" name="Text 11"/>
          <p:cNvSpPr/>
          <p:nvPr/>
        </p:nvSpPr>
        <p:spPr>
          <a:xfrm>
            <a:off x="731520" y="7059168"/>
            <a:ext cx="2697480" cy="256032"/>
          </a:xfrm>
          <a:prstGeom prst="rect">
            <a:avLst/>
          </a:prstGeom>
          <a:noFill/>
          <a:ln/>
        </p:spPr>
        <p:txBody>
          <a:bodyPr wrap="square" lIns="0" tIns="0" rIns="0" bIns="0" rtlCol="0" anchor="ctr"/>
          <a:lstStyle/>
          <a:p>
            <a:pPr marL="0" indent="0">
              <a:buNone/>
            </a:pPr>
            <a:r>
              <a:rPr lang="en-US" sz="1080" b="1" dirty="0">
                <a:solidFill>
                  <a:srgbClr val="0D2B4A"/>
                </a:solidFill>
                <a:latin typeface="Inter Display" pitchFamily="34" charset="0"/>
                <a:ea typeface="Inter Display" pitchFamily="34" charset="-122"/>
                <a:cs typeface="Inter Display" pitchFamily="34" charset="-120"/>
              </a:rPr>
              <a:t>Mechanical accessories</a:t>
            </a:r>
            <a:endParaRPr lang="en-US" sz="1080" dirty="0"/>
          </a:p>
        </p:txBody>
      </p:sp>
      <p:sp>
        <p:nvSpPr>
          <p:cNvPr id="15" name="Text 12"/>
          <p:cNvSpPr/>
          <p:nvPr/>
        </p:nvSpPr>
        <p:spPr>
          <a:xfrm>
            <a:off x="713232" y="7415784"/>
            <a:ext cx="2697480" cy="768096"/>
          </a:xfrm>
          <a:prstGeom prst="rect">
            <a:avLst/>
          </a:prstGeom>
          <a:noFill/>
          <a:ln/>
        </p:spPr>
        <p:txBody>
          <a:bodyPr wrap="square" lIns="635" tIns="635" rIns="635" bIns="635" rtlCol="0" anchor="ctr">
            <a:normAutofit/>
          </a:bodyPr>
          <a:lstStyle/>
          <a:p>
            <a:pPr marL="139700" indent="-139700">
              <a:buSzPct val="100000"/>
              <a:buChar char="•"/>
            </a:pPr>
            <a:r>
              <a:rPr lang="en-US" sz="760" dirty="0">
                <a:solidFill>
                  <a:srgbClr val="607587"/>
                </a:solidFill>
                <a:latin typeface="Inter" pitchFamily="34" charset="0"/>
                <a:ea typeface="Inter" pitchFamily="34" charset="-122"/>
                <a:cs typeface="Inter" pitchFamily="34" charset="-120"/>
              </a:rPr>
              <a:t>Fixed / sliding shelves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Cantilever trays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Heavy-duty casters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Leveling feet and anchors</a:t>
            </a:r>
            <a:endParaRPr lang="en-US" sz="760" dirty="0"/>
          </a:p>
        </p:txBody>
      </p:sp>
      <p:sp>
        <p:nvSpPr>
          <p:cNvPr id="16" name="Shape 13"/>
          <p:cNvSpPr/>
          <p:nvPr/>
        </p:nvSpPr>
        <p:spPr>
          <a:xfrm>
            <a:off x="3840480" y="6858000"/>
            <a:ext cx="3127248" cy="1545336"/>
          </a:xfrm>
          <a:prstGeom prst="roundRect">
            <a:avLst>
              <a:gd name="adj" fmla="val 473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7" name="Text 14"/>
          <p:cNvSpPr/>
          <p:nvPr/>
        </p:nvSpPr>
        <p:spPr>
          <a:xfrm>
            <a:off x="4041648" y="7059168"/>
            <a:ext cx="2697480" cy="256032"/>
          </a:xfrm>
          <a:prstGeom prst="rect">
            <a:avLst/>
          </a:prstGeom>
          <a:noFill/>
          <a:ln/>
        </p:spPr>
        <p:txBody>
          <a:bodyPr wrap="square" lIns="0" tIns="0" rIns="0" bIns="0" rtlCol="0" anchor="ctr"/>
          <a:lstStyle/>
          <a:p>
            <a:pPr marL="0" indent="0">
              <a:buNone/>
            </a:pPr>
            <a:r>
              <a:rPr lang="en-US" sz="1080" b="1" dirty="0">
                <a:solidFill>
                  <a:srgbClr val="0D2B4A"/>
                </a:solidFill>
                <a:latin typeface="Inter Display" pitchFamily="34" charset="0"/>
                <a:ea typeface="Inter Display" pitchFamily="34" charset="-122"/>
                <a:cs typeface="Inter Display" pitchFamily="34" charset="-120"/>
              </a:rPr>
              <a:t>Grounding &amp; security</a:t>
            </a:r>
            <a:endParaRPr lang="en-US" sz="1080" dirty="0"/>
          </a:p>
        </p:txBody>
      </p:sp>
      <p:sp>
        <p:nvSpPr>
          <p:cNvPr id="18" name="Text 15"/>
          <p:cNvSpPr/>
          <p:nvPr/>
        </p:nvSpPr>
        <p:spPr>
          <a:xfrm>
            <a:off x="4023360" y="7415784"/>
            <a:ext cx="2697480" cy="768096"/>
          </a:xfrm>
          <a:prstGeom prst="rect">
            <a:avLst/>
          </a:prstGeom>
          <a:noFill/>
          <a:ln/>
        </p:spPr>
        <p:txBody>
          <a:bodyPr wrap="square" lIns="635" tIns="635" rIns="635" bIns="635" rtlCol="0" anchor="ctr">
            <a:normAutofit/>
          </a:bodyPr>
          <a:lstStyle/>
          <a:p>
            <a:pPr marL="139700" indent="-139700">
              <a:buSzPct val="100000"/>
              <a:buChar char="•"/>
            </a:pPr>
            <a:r>
              <a:rPr lang="en-US" sz="760" dirty="0">
                <a:solidFill>
                  <a:srgbClr val="607587"/>
                </a:solidFill>
                <a:latin typeface="Inter" pitchFamily="34" charset="0"/>
                <a:ea typeface="Inter" pitchFamily="34" charset="-122"/>
                <a:cs typeface="Inter" pitchFamily="34" charset="-120"/>
              </a:rPr>
              <a:t>Bonding conductors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Door earth straps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Lock options</a:t>
            </a:r>
            <a:endParaRPr lang="en-US" sz="760" dirty="0"/>
          </a:p>
          <a:p>
            <a:pPr marL="139700" indent="-139700">
              <a:buSzPct val="100000"/>
              <a:buChar char="•"/>
            </a:pPr>
            <a:r>
              <a:rPr lang="en-US" sz="760" dirty="0">
                <a:solidFill>
                  <a:srgbClr val="607587"/>
                </a:solidFill>
                <a:latin typeface="Inter" pitchFamily="34" charset="0"/>
                <a:ea typeface="Inter" pitchFamily="34" charset="-122"/>
                <a:cs typeface="Inter" pitchFamily="34" charset="-120"/>
              </a:rPr>
              <a:t>Grounding studs and labels</a:t>
            </a:r>
            <a:endParaRPr lang="en-US" sz="76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CX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Accessory ordering matrix</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Accessory dimensions and load ratings are matched to the selected cabinet width, depth, rail spacing and equipment requirement.</a:t>
            </a:r>
            <a:endParaRPr lang="en-US" sz="98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30352" y="1874520"/>
          <a:ext cx="6492240" cy="6035040"/>
        </p:xfrm>
        <a:graphic>
          <a:graphicData uri="http://schemas.openxmlformats.org/drawingml/2006/table">
            <a:tbl>
              <a:tblPr/>
              <a:tblGrid>
                <a:gridCol w="960120">
                  <a:extLst>
                    <a:ext uri="{9D8B030D-6E8A-4147-A177-3AD203B41FA5}">
                      <a16:colId xmlns:a16="http://schemas.microsoft.com/office/drawing/2014/main" val="20000"/>
                    </a:ext>
                  </a:extLst>
                </a:gridCol>
                <a:gridCol w="1664208">
                  <a:extLst>
                    <a:ext uri="{9D8B030D-6E8A-4147-A177-3AD203B41FA5}">
                      <a16:colId xmlns:a16="http://schemas.microsoft.com/office/drawing/2014/main" val="20001"/>
                    </a:ext>
                  </a:extLst>
                </a:gridCol>
                <a:gridCol w="1234440">
                  <a:extLst>
                    <a:ext uri="{9D8B030D-6E8A-4147-A177-3AD203B41FA5}">
                      <a16:colId xmlns:a16="http://schemas.microsoft.com/office/drawing/2014/main" val="20002"/>
                    </a:ext>
                  </a:extLst>
                </a:gridCol>
                <a:gridCol w="2633472">
                  <a:extLst>
                    <a:ext uri="{9D8B030D-6E8A-4147-A177-3AD203B41FA5}">
                      <a16:colId xmlns:a16="http://schemas.microsoft.com/office/drawing/2014/main" val="20003"/>
                    </a:ext>
                  </a:extLst>
                </a:gridCol>
              </a:tblGrid>
              <a:tr h="438912">
                <a:tc>
                  <a:txBody>
                    <a:bodyPr/>
                    <a:lstStyle/>
                    <a:p>
                      <a:pPr marL="0" indent="0">
                        <a:buNone/>
                      </a:pPr>
                      <a:r>
                        <a:rPr lang="en-US" sz="650" b="1" dirty="0">
                          <a:solidFill>
                            <a:srgbClr val="FFFFFF"/>
                          </a:solidFill>
                          <a:latin typeface="Inter" pitchFamily="34" charset="0"/>
                          <a:ea typeface="Inter" pitchFamily="34" charset="-122"/>
                          <a:cs typeface="Inter" pitchFamily="34" charset="-120"/>
                        </a:rPr>
                        <a:t>Category</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50" b="1" dirty="0">
                          <a:solidFill>
                            <a:srgbClr val="FFFFFF"/>
                          </a:solidFill>
                          <a:latin typeface="Inter" pitchFamily="34" charset="0"/>
                          <a:ea typeface="Inter" pitchFamily="34" charset="-122"/>
                          <a:cs typeface="Inter" pitchFamily="34" charset="-120"/>
                        </a:rPr>
                        <a:t>Product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50" b="1" dirty="0">
                          <a:solidFill>
                            <a:srgbClr val="FFFFFF"/>
                          </a:solidFill>
                          <a:latin typeface="Inter" pitchFamily="34" charset="0"/>
                          <a:ea typeface="Inter" pitchFamily="34" charset="-122"/>
                          <a:cs typeface="Inter" pitchFamily="34" charset="-120"/>
                        </a:rPr>
                        <a:t>Typical sizes</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650" b="1" dirty="0">
                          <a:solidFill>
                            <a:srgbClr val="FFFFFF"/>
                          </a:solidFill>
                          <a:latin typeface="Inter" pitchFamily="34" charset="0"/>
                          <a:ea typeface="Inter" pitchFamily="34" charset="-122"/>
                          <a:cs typeface="Inter" pitchFamily="34" charset="-120"/>
                        </a:rPr>
                        <a:t>Selection note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Cable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Horizontal cable manager</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1U / 2U</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Ring, brush or covered style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Cable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Vertical cable manager</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Rack-height 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Width and door clearance required</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Airflow</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Blanking panel</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1U / 2U</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Tool-less or screw-mounted</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Airflow</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Roof fan tray</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2 / 4 / 6 fan</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Voltage and plug by market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Support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Fixed shelf</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Depth-specific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Load and rail spacing required</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Support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Sliding shelf</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Depth-specific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Extension and load required</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Support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L-rail / support rail</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Depth-adjustable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Equipment weight and chassis depth</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Security</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Lock and handle set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Door-specific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Keying and access requirements</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Grounding</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Bonding kit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Rack-specific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Doors, side panels and frame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38912">
                <a:tc>
                  <a:txBody>
                    <a:bodyPr/>
                    <a:lstStyle/>
                    <a:p>
                      <a:pPr marL="0" indent="0">
                        <a:buNone/>
                      </a:pPr>
                      <a:r>
                        <a:rPr lang="en-US" sz="650" dirty="0">
                          <a:solidFill>
                            <a:srgbClr val="172734"/>
                          </a:solidFill>
                          <a:latin typeface="Inter" pitchFamily="34" charset="0"/>
                          <a:ea typeface="Inter" pitchFamily="34" charset="-122"/>
                          <a:cs typeface="Inter" pitchFamily="34" charset="-120"/>
                        </a:rPr>
                        <a:t>Base</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Caster / foot / plinth kit</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Rack-specific</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650" dirty="0">
                          <a:solidFill>
                            <a:srgbClr val="172734"/>
                          </a:solidFill>
                          <a:latin typeface="Inter" pitchFamily="34" charset="0"/>
                          <a:ea typeface="Inter" pitchFamily="34" charset="-122"/>
                          <a:cs typeface="Inter" pitchFamily="34" charset="-120"/>
                        </a:rPr>
                        <a:t>Mobility, leveling and anchoring</a:t>
                      </a:r>
                      <a:endParaRPr lang="en-US" sz="650" dirty="0">
                        <a:latin typeface="Inter" charset="0"/>
                        <a:ea typeface="Inter" charset="0"/>
                        <a:cs typeface="Inter" charset="0"/>
                      </a:endParaRPr>
                    </a:p>
                  </a:txBody>
                  <a:tcPr marL="45720" marR="45720">
                    <a:lnL w="5842" cap="flat" cmpd="sng" algn="ctr">
                      <a:solidFill>
                        <a:srgbClr val="DDE5EA"/>
                      </a:solidFill>
                      <a:prstDash val="solid"/>
                      <a:round/>
                      <a:headEnd type="none" w="med" len="med"/>
                      <a:tailEnd type="none" w="med" len="med"/>
                    </a:lnL>
                    <a:lnR w="5842" cap="flat" cmpd="sng" algn="ctr">
                      <a:solidFill>
                        <a:srgbClr val="DDE5EA"/>
                      </a:solidFill>
                      <a:prstDash val="solid"/>
                      <a:round/>
                      <a:headEnd type="none" w="med" len="med"/>
                      <a:tailEnd type="none" w="med" len="med"/>
                    </a:lnR>
                    <a:lnT w="5842" cap="flat" cmpd="sng" algn="ctr">
                      <a:solidFill>
                        <a:srgbClr val="DDE5EA"/>
                      </a:solidFill>
                      <a:prstDash val="solid"/>
                      <a:round/>
                      <a:headEnd type="none" w="med" len="med"/>
                      <a:tailEnd type="none" w="med" len="med"/>
                    </a:lnT>
                    <a:lnB w="5842"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bl>
          </a:graphicData>
        </a:graphic>
      </p:graphicFrame>
      <p:sp>
        <p:nvSpPr>
          <p:cNvPr id="6" name="Shape 3"/>
          <p:cNvSpPr/>
          <p:nvPr/>
        </p:nvSpPr>
        <p:spPr>
          <a:xfrm>
            <a:off x="530352" y="8247888"/>
            <a:ext cx="6492240" cy="1024128"/>
          </a:xfrm>
          <a:prstGeom prst="roundRect">
            <a:avLst>
              <a:gd name="adj" fmla="val 5357"/>
            </a:avLst>
          </a:prstGeom>
          <a:solidFill>
            <a:srgbClr val="EDF6F7"/>
          </a:solidFill>
          <a:ln w="12700">
            <a:solidFill>
              <a:srgbClr val="9ADCE0"/>
            </a:solidFill>
            <a:prstDash val="solid"/>
          </a:ln>
        </p:spPr>
      </p:sp>
      <p:sp>
        <p:nvSpPr>
          <p:cNvPr id="7" name="Text 4"/>
          <p:cNvSpPr/>
          <p:nvPr/>
        </p:nvSpPr>
        <p:spPr>
          <a:xfrm>
            <a:off x="768096" y="8549640"/>
            <a:ext cx="1097280" cy="182880"/>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ACCESSORY RULE</a:t>
            </a:r>
            <a:endParaRPr lang="en-US" sz="730" dirty="0"/>
          </a:p>
        </p:txBody>
      </p:sp>
      <p:sp>
        <p:nvSpPr>
          <p:cNvPr id="8" name="Text 5"/>
          <p:cNvSpPr/>
          <p:nvPr/>
        </p:nvSpPr>
        <p:spPr>
          <a:xfrm>
            <a:off x="1865376" y="8467344"/>
            <a:ext cx="4663440" cy="347472"/>
          </a:xfrm>
          <a:prstGeom prst="rect">
            <a:avLst/>
          </a:prstGeom>
          <a:noFill/>
          <a:ln/>
        </p:spPr>
        <p:txBody>
          <a:bodyPr wrap="square" lIns="0" tIns="0" rIns="0" bIns="0" rtlCol="0" anchor="ctr">
            <a:normAutofit/>
          </a:bodyPr>
          <a:lstStyle/>
          <a:p>
            <a:pPr marL="0" indent="0">
              <a:buNone/>
            </a:pPr>
            <a:r>
              <a:rPr lang="en-US" sz="750" b="1" dirty="0">
                <a:solidFill>
                  <a:srgbClr val="0D2B4A"/>
                </a:solidFill>
                <a:latin typeface="Inter" pitchFamily="34" charset="0"/>
                <a:ea typeface="Inter" pitchFamily="34" charset="-122"/>
                <a:cs typeface="Inter" pitchFamily="34" charset="-120"/>
              </a:rPr>
              <a:t>Accessories are confirmed on the same configuration sheet as the cabinet to avoid width, depth, rail-spacing or electrical incompatibility.</a:t>
            </a:r>
            <a:endParaRPr lang="en-US" sz="75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EX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Custom engineering and OEM programs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Turn manufacturing flexibility into a commercial advantage without creating uncontrolled product variation.</a:t>
            </a:r>
            <a:endParaRPr lang="en-US" sz="980" dirty="0"/>
          </a:p>
        </p:txBody>
      </p:sp>
      <p:sp>
        <p:nvSpPr>
          <p:cNvPr id="5" name="Shape 3"/>
          <p:cNvSpPr/>
          <p:nvPr/>
        </p:nvSpPr>
        <p:spPr>
          <a:xfrm>
            <a:off x="530352" y="1901952"/>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6" name="Text 4"/>
          <p:cNvSpPr/>
          <p:nvPr/>
        </p:nvSpPr>
        <p:spPr>
          <a:xfrm>
            <a:off x="713232" y="2157984"/>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01</a:t>
            </a:r>
            <a:endParaRPr lang="en-US" sz="1400" dirty="0"/>
          </a:p>
        </p:txBody>
      </p:sp>
      <p:sp>
        <p:nvSpPr>
          <p:cNvPr id="7" name="Text 5"/>
          <p:cNvSpPr/>
          <p:nvPr/>
        </p:nvSpPr>
        <p:spPr>
          <a:xfrm>
            <a:off x="1335024" y="2084832"/>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Dimensions</a:t>
            </a:r>
            <a:endParaRPr lang="en-US" sz="1060" dirty="0"/>
          </a:p>
        </p:txBody>
      </p:sp>
      <p:sp>
        <p:nvSpPr>
          <p:cNvPr id="8" name="Text 6"/>
          <p:cNvSpPr/>
          <p:nvPr/>
        </p:nvSpPr>
        <p:spPr>
          <a:xfrm>
            <a:off x="1335024" y="2450592"/>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Custom width, depth, height and rail spacing</a:t>
            </a:r>
            <a:endParaRPr lang="en-US" sz="740" dirty="0"/>
          </a:p>
        </p:txBody>
      </p:sp>
      <p:sp>
        <p:nvSpPr>
          <p:cNvPr id="9" name="Shape 7"/>
          <p:cNvSpPr/>
          <p:nvPr/>
        </p:nvSpPr>
        <p:spPr>
          <a:xfrm>
            <a:off x="3840480" y="1901952"/>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0" name="Text 8"/>
          <p:cNvSpPr/>
          <p:nvPr/>
        </p:nvSpPr>
        <p:spPr>
          <a:xfrm>
            <a:off x="4023360" y="2157984"/>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02</a:t>
            </a:r>
            <a:endParaRPr lang="en-US" sz="1400" dirty="0"/>
          </a:p>
        </p:txBody>
      </p:sp>
      <p:sp>
        <p:nvSpPr>
          <p:cNvPr id="11" name="Text 9"/>
          <p:cNvSpPr/>
          <p:nvPr/>
        </p:nvSpPr>
        <p:spPr>
          <a:xfrm>
            <a:off x="4645152" y="2084832"/>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Doors</a:t>
            </a:r>
            <a:endParaRPr lang="en-US" sz="1060" dirty="0"/>
          </a:p>
        </p:txBody>
      </p:sp>
      <p:sp>
        <p:nvSpPr>
          <p:cNvPr id="12" name="Text 10"/>
          <p:cNvSpPr/>
          <p:nvPr/>
        </p:nvSpPr>
        <p:spPr>
          <a:xfrm>
            <a:off x="4645152" y="2450592"/>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Glass, perforated, split, hinged left/right</a:t>
            </a:r>
            <a:endParaRPr lang="en-US" sz="740" dirty="0"/>
          </a:p>
        </p:txBody>
      </p:sp>
      <p:sp>
        <p:nvSpPr>
          <p:cNvPr id="13" name="Shape 11"/>
          <p:cNvSpPr/>
          <p:nvPr/>
        </p:nvSpPr>
        <p:spPr>
          <a:xfrm>
            <a:off x="530352" y="3282696"/>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4" name="Text 12"/>
          <p:cNvSpPr/>
          <p:nvPr/>
        </p:nvSpPr>
        <p:spPr>
          <a:xfrm>
            <a:off x="713232" y="3538728"/>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03</a:t>
            </a:r>
            <a:endParaRPr lang="en-US" sz="1400" dirty="0"/>
          </a:p>
        </p:txBody>
      </p:sp>
      <p:sp>
        <p:nvSpPr>
          <p:cNvPr id="15" name="Text 13"/>
          <p:cNvSpPr/>
          <p:nvPr/>
        </p:nvSpPr>
        <p:spPr>
          <a:xfrm>
            <a:off x="1335024" y="3465576"/>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Branding</a:t>
            </a:r>
            <a:endParaRPr lang="en-US" sz="1060" dirty="0"/>
          </a:p>
        </p:txBody>
      </p:sp>
      <p:sp>
        <p:nvSpPr>
          <p:cNvPr id="16" name="Text 14"/>
          <p:cNvSpPr/>
          <p:nvPr/>
        </p:nvSpPr>
        <p:spPr>
          <a:xfrm>
            <a:off x="1335024" y="3831336"/>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Logo plates, labels, color and packaging</a:t>
            </a:r>
            <a:endParaRPr lang="en-US" sz="740" dirty="0"/>
          </a:p>
        </p:txBody>
      </p:sp>
      <p:sp>
        <p:nvSpPr>
          <p:cNvPr id="17" name="Shape 15"/>
          <p:cNvSpPr/>
          <p:nvPr/>
        </p:nvSpPr>
        <p:spPr>
          <a:xfrm>
            <a:off x="3840480" y="3282696"/>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8" name="Text 16"/>
          <p:cNvSpPr/>
          <p:nvPr/>
        </p:nvSpPr>
        <p:spPr>
          <a:xfrm>
            <a:off x="4023360" y="3538728"/>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04</a:t>
            </a:r>
            <a:endParaRPr lang="en-US" sz="1400" dirty="0"/>
          </a:p>
        </p:txBody>
      </p:sp>
      <p:sp>
        <p:nvSpPr>
          <p:cNvPr id="19" name="Text 17"/>
          <p:cNvSpPr/>
          <p:nvPr/>
        </p:nvSpPr>
        <p:spPr>
          <a:xfrm>
            <a:off x="4645152" y="3465576"/>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Interfaces</a:t>
            </a:r>
            <a:endParaRPr lang="en-US" sz="1060" dirty="0"/>
          </a:p>
        </p:txBody>
      </p:sp>
      <p:sp>
        <p:nvSpPr>
          <p:cNvPr id="20" name="Text 18"/>
          <p:cNvSpPr/>
          <p:nvPr/>
        </p:nvSpPr>
        <p:spPr>
          <a:xfrm>
            <a:off x="4645152" y="3831336"/>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Cable cut-outs, fan plates, PDU brackets</a:t>
            </a:r>
            <a:endParaRPr lang="en-US" sz="740" dirty="0"/>
          </a:p>
        </p:txBody>
      </p:sp>
      <p:sp>
        <p:nvSpPr>
          <p:cNvPr id="21" name="Shape 19"/>
          <p:cNvSpPr/>
          <p:nvPr/>
        </p:nvSpPr>
        <p:spPr>
          <a:xfrm>
            <a:off x="530352" y="4663440"/>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2" name="Text 20"/>
          <p:cNvSpPr/>
          <p:nvPr/>
        </p:nvSpPr>
        <p:spPr>
          <a:xfrm>
            <a:off x="713232" y="4919472"/>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05</a:t>
            </a:r>
            <a:endParaRPr lang="en-US" sz="1400" dirty="0"/>
          </a:p>
        </p:txBody>
      </p:sp>
      <p:sp>
        <p:nvSpPr>
          <p:cNvPr id="23" name="Text 21"/>
          <p:cNvSpPr/>
          <p:nvPr/>
        </p:nvSpPr>
        <p:spPr>
          <a:xfrm>
            <a:off x="1335024" y="4846320"/>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Packing</a:t>
            </a:r>
            <a:endParaRPr lang="en-US" sz="1060" dirty="0"/>
          </a:p>
        </p:txBody>
      </p:sp>
      <p:sp>
        <p:nvSpPr>
          <p:cNvPr id="24" name="Text 22"/>
          <p:cNvSpPr/>
          <p:nvPr/>
        </p:nvSpPr>
        <p:spPr>
          <a:xfrm>
            <a:off x="1335024" y="5212080"/>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Assembled, knock-down or project kits</a:t>
            </a:r>
            <a:endParaRPr lang="en-US" sz="740" dirty="0"/>
          </a:p>
        </p:txBody>
      </p:sp>
      <p:sp>
        <p:nvSpPr>
          <p:cNvPr id="25" name="Shape 23"/>
          <p:cNvSpPr/>
          <p:nvPr/>
        </p:nvSpPr>
        <p:spPr>
          <a:xfrm>
            <a:off x="3840480" y="4663440"/>
            <a:ext cx="3127248" cy="1097280"/>
          </a:xfrm>
          <a:prstGeom prst="roundRect">
            <a:avLst>
              <a:gd name="adj" fmla="val 6667"/>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6" name="Text 24"/>
          <p:cNvSpPr/>
          <p:nvPr/>
        </p:nvSpPr>
        <p:spPr>
          <a:xfrm>
            <a:off x="4023360" y="4919472"/>
            <a:ext cx="475488" cy="228600"/>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06</a:t>
            </a:r>
            <a:endParaRPr lang="en-US" sz="1400" dirty="0"/>
          </a:p>
        </p:txBody>
      </p:sp>
      <p:sp>
        <p:nvSpPr>
          <p:cNvPr id="27" name="Text 25"/>
          <p:cNvSpPr/>
          <p:nvPr/>
        </p:nvSpPr>
        <p:spPr>
          <a:xfrm>
            <a:off x="4645152" y="4846320"/>
            <a:ext cx="1965960" cy="256032"/>
          </a:xfrm>
          <a:prstGeom prst="rect">
            <a:avLst/>
          </a:prstGeom>
          <a:noFill/>
          <a:ln/>
        </p:spPr>
        <p:txBody>
          <a:bodyPr wrap="square" lIns="0" tIns="0" rIns="0" bIns="0" rtlCol="0" anchor="ct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Documentation</a:t>
            </a:r>
            <a:endParaRPr lang="en-US" sz="1060" dirty="0"/>
          </a:p>
        </p:txBody>
      </p:sp>
      <p:sp>
        <p:nvSpPr>
          <p:cNvPr id="28" name="Text 26"/>
          <p:cNvSpPr/>
          <p:nvPr/>
        </p:nvSpPr>
        <p:spPr>
          <a:xfrm>
            <a:off x="4645152" y="5212080"/>
            <a:ext cx="1993392" cy="283464"/>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2D drawings, BOM, installation and packing instructions</a:t>
            </a:r>
            <a:endParaRPr lang="en-US" sz="740" dirty="0"/>
          </a:p>
        </p:txBody>
      </p:sp>
      <p:sp>
        <p:nvSpPr>
          <p:cNvPr id="29" name="Shape 27"/>
          <p:cNvSpPr/>
          <p:nvPr/>
        </p:nvSpPr>
        <p:spPr>
          <a:xfrm>
            <a:off x="530352" y="6419088"/>
            <a:ext cx="6492240" cy="2304288"/>
          </a:xfrm>
          <a:prstGeom prst="roundRect">
            <a:avLst>
              <a:gd name="adj" fmla="val 3175"/>
            </a:avLst>
          </a:prstGeom>
          <a:solidFill>
            <a:srgbClr val="EDF6F7"/>
          </a:solidFill>
          <a:ln w="12700">
            <a:solidFill>
              <a:srgbClr val="9ADCE0"/>
            </a:solidFill>
            <a:prstDash val="solid"/>
          </a:ln>
        </p:spPr>
      </p:sp>
      <p:sp>
        <p:nvSpPr>
          <p:cNvPr id="30" name="Text 28"/>
          <p:cNvSpPr/>
          <p:nvPr/>
        </p:nvSpPr>
        <p:spPr>
          <a:xfrm>
            <a:off x="786384" y="6711696"/>
            <a:ext cx="1828800" cy="256032"/>
          </a:xfrm>
          <a:prstGeom prst="rect">
            <a:avLst/>
          </a:prstGeom>
          <a:noFill/>
          <a:ln/>
        </p:spPr>
        <p:txBody>
          <a:bodyPr wrap="square" lIns="0" tIns="0" rIns="0" bIns="0" rtlCol="0" anchor="ctr"/>
          <a:lstStyle/>
          <a:p>
            <a:pPr marL="0" indent="0">
              <a:buNone/>
            </a:pPr>
            <a:r>
              <a:rPr lang="en-US" sz="1220" b="1" dirty="0">
                <a:solidFill>
                  <a:srgbClr val="0D2B4A"/>
                </a:solidFill>
                <a:latin typeface="Inter Display" pitchFamily="34" charset="0"/>
                <a:ea typeface="Inter Display" pitchFamily="34" charset="-122"/>
                <a:cs typeface="Inter Display" pitchFamily="34" charset="-120"/>
              </a:rPr>
              <a:t>Design-control rule</a:t>
            </a:r>
            <a:endParaRPr lang="en-US" sz="1220" dirty="0"/>
          </a:p>
        </p:txBody>
      </p:sp>
      <p:sp>
        <p:nvSpPr>
          <p:cNvPr id="31" name="Text 29"/>
          <p:cNvSpPr/>
          <p:nvPr/>
        </p:nvSpPr>
        <p:spPr>
          <a:xfrm>
            <a:off x="786384" y="7132320"/>
            <a:ext cx="5504688" cy="457200"/>
          </a:xfrm>
          <a:prstGeom prst="rect">
            <a:avLst/>
          </a:prstGeom>
          <a:noFill/>
          <a:ln/>
        </p:spPr>
        <p:txBody>
          <a:bodyPr wrap="square" lIns="0" tIns="0" rIns="0" bIns="0" rtlCol="0" anchor="ctr">
            <a:normAutofit/>
          </a:bodyPr>
          <a:lstStyle/>
          <a:p>
            <a:pPr marL="0" indent="0">
              <a:buNone/>
            </a:pPr>
            <a:r>
              <a:rPr lang="en-US" sz="1430" b="1" dirty="0">
                <a:solidFill>
                  <a:srgbClr val="25B7B4"/>
                </a:solidFill>
                <a:latin typeface="Inter Display" pitchFamily="34" charset="0"/>
                <a:ea typeface="Inter Display" pitchFamily="34" charset="-122"/>
                <a:cs typeface="Inter Display" pitchFamily="34" charset="-120"/>
              </a:rPr>
              <a:t>Every customization receives a revision-controlled drawing, signed specification and unique model suffix before production.</a:t>
            </a:r>
            <a:endParaRPr lang="en-US" sz="1430" dirty="0"/>
          </a:p>
        </p:txBody>
      </p:sp>
      <p:sp>
        <p:nvSpPr>
          <p:cNvPr id="32" name="Shape 30"/>
          <p:cNvSpPr/>
          <p:nvPr/>
        </p:nvSpPr>
        <p:spPr>
          <a:xfrm>
            <a:off x="786384" y="7927848"/>
            <a:ext cx="749808" cy="384048"/>
          </a:xfrm>
          <a:prstGeom prst="roundRect">
            <a:avLst>
              <a:gd name="adj" fmla="val 9524"/>
            </a:avLst>
          </a:prstGeom>
          <a:solidFill>
            <a:srgbClr val="FFFFFF"/>
          </a:solidFill>
          <a:ln w="12700">
            <a:solidFill>
              <a:srgbClr val="DDE5EA"/>
            </a:solidFill>
            <a:prstDash val="solid"/>
          </a:ln>
        </p:spPr>
      </p:sp>
      <p:sp>
        <p:nvSpPr>
          <p:cNvPr id="33" name="Text 31"/>
          <p:cNvSpPr/>
          <p:nvPr/>
        </p:nvSpPr>
        <p:spPr>
          <a:xfrm>
            <a:off x="832104"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0D2B4A"/>
                </a:solidFill>
                <a:latin typeface="Inter" pitchFamily="34" charset="0"/>
                <a:ea typeface="Inter" pitchFamily="34" charset="-122"/>
                <a:cs typeface="Inter" pitchFamily="34" charset="-120"/>
              </a:rPr>
              <a:t>Inquiry</a:t>
            </a:r>
            <a:endParaRPr lang="en-US" sz="640" dirty="0"/>
          </a:p>
        </p:txBody>
      </p:sp>
      <p:sp>
        <p:nvSpPr>
          <p:cNvPr id="34" name="Shape 32"/>
          <p:cNvSpPr/>
          <p:nvPr/>
        </p:nvSpPr>
        <p:spPr>
          <a:xfrm>
            <a:off x="1563624" y="8028432"/>
            <a:ext cx="137160" cy="137160"/>
          </a:xfrm>
          <a:prstGeom prst="chevron">
            <a:avLst/>
          </a:prstGeom>
          <a:solidFill>
            <a:srgbClr val="9ADCE0"/>
          </a:solidFill>
          <a:ln w="12700">
            <a:solidFill>
              <a:srgbClr val="9ADCE0"/>
            </a:solidFill>
            <a:prstDash val="solid"/>
          </a:ln>
        </p:spPr>
      </p:sp>
      <p:sp>
        <p:nvSpPr>
          <p:cNvPr id="35" name="Shape 33"/>
          <p:cNvSpPr/>
          <p:nvPr/>
        </p:nvSpPr>
        <p:spPr>
          <a:xfrm>
            <a:off x="1719072" y="7927848"/>
            <a:ext cx="749808" cy="384048"/>
          </a:xfrm>
          <a:prstGeom prst="roundRect">
            <a:avLst>
              <a:gd name="adj" fmla="val 9524"/>
            </a:avLst>
          </a:prstGeom>
          <a:solidFill>
            <a:srgbClr val="FFFFFF"/>
          </a:solidFill>
          <a:ln w="12700">
            <a:solidFill>
              <a:srgbClr val="DDE5EA"/>
            </a:solidFill>
            <a:prstDash val="solid"/>
          </a:ln>
        </p:spPr>
      </p:sp>
      <p:sp>
        <p:nvSpPr>
          <p:cNvPr id="36" name="Text 34"/>
          <p:cNvSpPr/>
          <p:nvPr/>
        </p:nvSpPr>
        <p:spPr>
          <a:xfrm>
            <a:off x="1764792"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0D2B4A"/>
                </a:solidFill>
                <a:latin typeface="Inter" pitchFamily="34" charset="0"/>
                <a:ea typeface="Inter" pitchFamily="34" charset="-122"/>
                <a:cs typeface="Inter" pitchFamily="34" charset="-120"/>
              </a:rPr>
              <a:t>Drawing</a:t>
            </a:r>
            <a:endParaRPr lang="en-US" sz="640" dirty="0"/>
          </a:p>
        </p:txBody>
      </p:sp>
      <p:sp>
        <p:nvSpPr>
          <p:cNvPr id="37" name="Shape 35"/>
          <p:cNvSpPr/>
          <p:nvPr/>
        </p:nvSpPr>
        <p:spPr>
          <a:xfrm>
            <a:off x="2496312" y="8028432"/>
            <a:ext cx="137160" cy="137160"/>
          </a:xfrm>
          <a:prstGeom prst="chevron">
            <a:avLst/>
          </a:prstGeom>
          <a:solidFill>
            <a:srgbClr val="9ADCE0"/>
          </a:solidFill>
          <a:ln w="12700">
            <a:solidFill>
              <a:srgbClr val="9ADCE0"/>
            </a:solidFill>
            <a:prstDash val="solid"/>
          </a:ln>
        </p:spPr>
      </p:sp>
      <p:sp>
        <p:nvSpPr>
          <p:cNvPr id="38" name="Shape 36"/>
          <p:cNvSpPr/>
          <p:nvPr/>
        </p:nvSpPr>
        <p:spPr>
          <a:xfrm>
            <a:off x="2651760" y="7927848"/>
            <a:ext cx="749808" cy="384048"/>
          </a:xfrm>
          <a:prstGeom prst="roundRect">
            <a:avLst>
              <a:gd name="adj" fmla="val 9524"/>
            </a:avLst>
          </a:prstGeom>
          <a:solidFill>
            <a:srgbClr val="FFFFFF"/>
          </a:solidFill>
          <a:ln w="12700">
            <a:solidFill>
              <a:srgbClr val="DDE5EA"/>
            </a:solidFill>
            <a:prstDash val="solid"/>
          </a:ln>
        </p:spPr>
      </p:sp>
      <p:sp>
        <p:nvSpPr>
          <p:cNvPr id="39" name="Text 37"/>
          <p:cNvSpPr/>
          <p:nvPr/>
        </p:nvSpPr>
        <p:spPr>
          <a:xfrm>
            <a:off x="2697480"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0D2B4A"/>
                </a:solidFill>
                <a:latin typeface="Inter" pitchFamily="34" charset="0"/>
                <a:ea typeface="Inter" pitchFamily="34" charset="-122"/>
                <a:cs typeface="Inter" pitchFamily="34" charset="-120"/>
              </a:rPr>
              <a:t>Approval</a:t>
            </a:r>
            <a:endParaRPr lang="en-US" sz="640" dirty="0"/>
          </a:p>
        </p:txBody>
      </p:sp>
      <p:sp>
        <p:nvSpPr>
          <p:cNvPr id="40" name="Shape 38"/>
          <p:cNvSpPr/>
          <p:nvPr/>
        </p:nvSpPr>
        <p:spPr>
          <a:xfrm>
            <a:off x="3429000" y="8028432"/>
            <a:ext cx="137160" cy="137160"/>
          </a:xfrm>
          <a:prstGeom prst="chevron">
            <a:avLst/>
          </a:prstGeom>
          <a:solidFill>
            <a:srgbClr val="9ADCE0"/>
          </a:solidFill>
          <a:ln w="12700">
            <a:solidFill>
              <a:srgbClr val="9ADCE0"/>
            </a:solidFill>
            <a:prstDash val="solid"/>
          </a:ln>
        </p:spPr>
      </p:sp>
      <p:sp>
        <p:nvSpPr>
          <p:cNvPr id="41" name="Shape 39"/>
          <p:cNvSpPr/>
          <p:nvPr/>
        </p:nvSpPr>
        <p:spPr>
          <a:xfrm>
            <a:off x="3584448" y="7927848"/>
            <a:ext cx="749808" cy="384048"/>
          </a:xfrm>
          <a:prstGeom prst="roundRect">
            <a:avLst>
              <a:gd name="adj" fmla="val 9524"/>
            </a:avLst>
          </a:prstGeom>
          <a:solidFill>
            <a:srgbClr val="FFFFFF"/>
          </a:solidFill>
          <a:ln w="12700">
            <a:solidFill>
              <a:srgbClr val="DDE5EA"/>
            </a:solidFill>
            <a:prstDash val="solid"/>
          </a:ln>
        </p:spPr>
      </p:sp>
      <p:sp>
        <p:nvSpPr>
          <p:cNvPr id="42" name="Text 40"/>
          <p:cNvSpPr/>
          <p:nvPr/>
        </p:nvSpPr>
        <p:spPr>
          <a:xfrm>
            <a:off x="3630168"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0D2B4A"/>
                </a:solidFill>
                <a:latin typeface="Inter" pitchFamily="34" charset="0"/>
                <a:ea typeface="Inter" pitchFamily="34" charset="-122"/>
                <a:cs typeface="Inter" pitchFamily="34" charset="-120"/>
              </a:rPr>
              <a:t>Prototype</a:t>
            </a:r>
            <a:endParaRPr lang="en-US" sz="640" dirty="0"/>
          </a:p>
        </p:txBody>
      </p:sp>
      <p:sp>
        <p:nvSpPr>
          <p:cNvPr id="43" name="Shape 41"/>
          <p:cNvSpPr/>
          <p:nvPr/>
        </p:nvSpPr>
        <p:spPr>
          <a:xfrm>
            <a:off x="4361688" y="8028432"/>
            <a:ext cx="137160" cy="137160"/>
          </a:xfrm>
          <a:prstGeom prst="chevron">
            <a:avLst/>
          </a:prstGeom>
          <a:solidFill>
            <a:srgbClr val="9ADCE0"/>
          </a:solidFill>
          <a:ln w="12700">
            <a:solidFill>
              <a:srgbClr val="9ADCE0"/>
            </a:solidFill>
            <a:prstDash val="solid"/>
          </a:ln>
        </p:spPr>
      </p:sp>
      <p:sp>
        <p:nvSpPr>
          <p:cNvPr id="44" name="Shape 42"/>
          <p:cNvSpPr/>
          <p:nvPr/>
        </p:nvSpPr>
        <p:spPr>
          <a:xfrm>
            <a:off x="4517136" y="7927848"/>
            <a:ext cx="749808" cy="384048"/>
          </a:xfrm>
          <a:prstGeom prst="roundRect">
            <a:avLst>
              <a:gd name="adj" fmla="val 9524"/>
            </a:avLst>
          </a:prstGeom>
          <a:solidFill>
            <a:srgbClr val="FFFFFF"/>
          </a:solidFill>
          <a:ln w="12700">
            <a:solidFill>
              <a:srgbClr val="DDE5EA"/>
            </a:solidFill>
            <a:prstDash val="solid"/>
          </a:ln>
        </p:spPr>
      </p:sp>
      <p:sp>
        <p:nvSpPr>
          <p:cNvPr id="45" name="Text 43"/>
          <p:cNvSpPr/>
          <p:nvPr/>
        </p:nvSpPr>
        <p:spPr>
          <a:xfrm>
            <a:off x="4562856"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0D2B4A"/>
                </a:solidFill>
                <a:latin typeface="Inter" pitchFamily="34" charset="0"/>
                <a:ea typeface="Inter" pitchFamily="34" charset="-122"/>
                <a:cs typeface="Inter" pitchFamily="34" charset="-120"/>
              </a:rPr>
              <a:t>Production</a:t>
            </a:r>
            <a:endParaRPr lang="en-US" sz="640" dirty="0"/>
          </a:p>
        </p:txBody>
      </p:sp>
      <p:sp>
        <p:nvSpPr>
          <p:cNvPr id="46" name="Shape 44"/>
          <p:cNvSpPr/>
          <p:nvPr/>
        </p:nvSpPr>
        <p:spPr>
          <a:xfrm>
            <a:off x="5294376" y="8028432"/>
            <a:ext cx="137160" cy="137160"/>
          </a:xfrm>
          <a:prstGeom prst="chevron">
            <a:avLst/>
          </a:prstGeom>
          <a:solidFill>
            <a:srgbClr val="9ADCE0"/>
          </a:solidFill>
          <a:ln w="12700">
            <a:solidFill>
              <a:srgbClr val="9ADCE0"/>
            </a:solidFill>
            <a:prstDash val="solid"/>
          </a:ln>
        </p:spPr>
      </p:sp>
      <p:sp>
        <p:nvSpPr>
          <p:cNvPr id="47" name="Shape 45"/>
          <p:cNvSpPr/>
          <p:nvPr/>
        </p:nvSpPr>
        <p:spPr>
          <a:xfrm>
            <a:off x="5449824" y="7927848"/>
            <a:ext cx="749808" cy="384048"/>
          </a:xfrm>
          <a:prstGeom prst="roundRect">
            <a:avLst>
              <a:gd name="adj" fmla="val 9524"/>
            </a:avLst>
          </a:prstGeom>
          <a:solidFill>
            <a:srgbClr val="0D2B4A"/>
          </a:solidFill>
          <a:ln w="12700">
            <a:solidFill>
              <a:srgbClr val="0D2B4A"/>
            </a:solidFill>
            <a:prstDash val="solid"/>
          </a:ln>
        </p:spPr>
      </p:sp>
      <p:sp>
        <p:nvSpPr>
          <p:cNvPr id="48" name="Text 46"/>
          <p:cNvSpPr/>
          <p:nvPr/>
        </p:nvSpPr>
        <p:spPr>
          <a:xfrm>
            <a:off x="5495544" y="8046720"/>
            <a:ext cx="658368" cy="109728"/>
          </a:xfrm>
          <a:prstGeom prst="rect">
            <a:avLst/>
          </a:prstGeom>
          <a:noFill/>
          <a:ln/>
        </p:spPr>
        <p:txBody>
          <a:bodyPr wrap="square" lIns="0" tIns="0" rIns="0" bIns="0" rtlCol="0" anchor="ctr">
            <a:normAutofit/>
          </a:bodyPr>
          <a:lstStyle/>
          <a:p>
            <a:pPr marL="0" indent="0" algn="ctr">
              <a:buNone/>
            </a:pPr>
            <a:r>
              <a:rPr lang="en-US" sz="640" b="1" dirty="0">
                <a:solidFill>
                  <a:srgbClr val="FFFFFF"/>
                </a:solidFill>
                <a:latin typeface="Inter" pitchFamily="34" charset="0"/>
                <a:ea typeface="Inter" pitchFamily="34" charset="-122"/>
                <a:cs typeface="Inter" pitchFamily="34" charset="-120"/>
              </a:rPr>
              <a:t>QC / Ship</a:t>
            </a:r>
            <a:endParaRPr lang="en-US" sz="640" dirty="0"/>
          </a:p>
        </p:txBody>
      </p:sp>
      <p:sp>
        <p:nvSpPr>
          <p:cNvPr id="49"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MANUFACTURING</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A controlled production system in Türkiye</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Sheet-metal manufacturing is combined with revision control, incoming inspection, repeatable assembly and export-ready packaging.</a:t>
            </a:r>
            <a:endParaRPr lang="en-US" sz="980" dirty="0"/>
          </a:p>
        </p:txBody>
      </p:sp>
      <p:sp>
        <p:nvSpPr>
          <p:cNvPr id="5" name="Shape 3"/>
          <p:cNvSpPr/>
          <p:nvPr/>
        </p:nvSpPr>
        <p:spPr>
          <a:xfrm>
            <a:off x="530352" y="1892808"/>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6" name="Text 4"/>
          <p:cNvSpPr/>
          <p:nvPr/>
        </p:nvSpPr>
        <p:spPr>
          <a:xfrm>
            <a:off x="713232" y="2121408"/>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01</a:t>
            </a:r>
            <a:endParaRPr lang="en-US" sz="1400" dirty="0"/>
          </a:p>
        </p:txBody>
      </p:sp>
      <p:sp>
        <p:nvSpPr>
          <p:cNvPr id="7" name="Text 5"/>
          <p:cNvSpPr/>
          <p:nvPr/>
        </p:nvSpPr>
        <p:spPr>
          <a:xfrm>
            <a:off x="1335024" y="2057400"/>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Material receiving</a:t>
            </a:r>
            <a:endParaRPr lang="en-US" sz="1010" dirty="0"/>
          </a:p>
        </p:txBody>
      </p:sp>
      <p:sp>
        <p:nvSpPr>
          <p:cNvPr id="8" name="Text 6"/>
          <p:cNvSpPr/>
          <p:nvPr/>
        </p:nvSpPr>
        <p:spPr>
          <a:xfrm>
            <a:off x="1335024" y="2404872"/>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Steel grade and thickness verification</a:t>
            </a:r>
            <a:endParaRPr lang="en-US" sz="730" dirty="0"/>
          </a:p>
        </p:txBody>
      </p:sp>
      <p:sp>
        <p:nvSpPr>
          <p:cNvPr id="9" name="Shape 7"/>
          <p:cNvSpPr/>
          <p:nvPr/>
        </p:nvSpPr>
        <p:spPr>
          <a:xfrm>
            <a:off x="3840480" y="1892808"/>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0" name="Text 8"/>
          <p:cNvSpPr/>
          <p:nvPr/>
        </p:nvSpPr>
        <p:spPr>
          <a:xfrm>
            <a:off x="4023360" y="2121408"/>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02</a:t>
            </a:r>
            <a:endParaRPr lang="en-US" sz="1400" dirty="0"/>
          </a:p>
        </p:txBody>
      </p:sp>
      <p:sp>
        <p:nvSpPr>
          <p:cNvPr id="11" name="Text 9"/>
          <p:cNvSpPr/>
          <p:nvPr/>
        </p:nvSpPr>
        <p:spPr>
          <a:xfrm>
            <a:off x="4645152" y="2057400"/>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Cutting / punching</a:t>
            </a:r>
            <a:endParaRPr lang="en-US" sz="1010" dirty="0"/>
          </a:p>
        </p:txBody>
      </p:sp>
      <p:sp>
        <p:nvSpPr>
          <p:cNvPr id="12" name="Text 10"/>
          <p:cNvSpPr/>
          <p:nvPr/>
        </p:nvSpPr>
        <p:spPr>
          <a:xfrm>
            <a:off x="4645152" y="2404872"/>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Laser, turret punch or CNC cutting</a:t>
            </a:r>
            <a:endParaRPr lang="en-US" sz="730" dirty="0"/>
          </a:p>
        </p:txBody>
      </p:sp>
      <p:sp>
        <p:nvSpPr>
          <p:cNvPr id="13" name="Shape 11"/>
          <p:cNvSpPr/>
          <p:nvPr/>
        </p:nvSpPr>
        <p:spPr>
          <a:xfrm>
            <a:off x="530352" y="3319272"/>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4" name="Text 12"/>
          <p:cNvSpPr/>
          <p:nvPr/>
        </p:nvSpPr>
        <p:spPr>
          <a:xfrm>
            <a:off x="713232" y="3547872"/>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03</a:t>
            </a:r>
            <a:endParaRPr lang="en-US" sz="1400" dirty="0"/>
          </a:p>
        </p:txBody>
      </p:sp>
      <p:sp>
        <p:nvSpPr>
          <p:cNvPr id="15" name="Text 13"/>
          <p:cNvSpPr/>
          <p:nvPr/>
        </p:nvSpPr>
        <p:spPr>
          <a:xfrm>
            <a:off x="1335024" y="3483864"/>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Forming</a:t>
            </a:r>
            <a:endParaRPr lang="en-US" sz="1010" dirty="0"/>
          </a:p>
        </p:txBody>
      </p:sp>
      <p:sp>
        <p:nvSpPr>
          <p:cNvPr id="16" name="Text 14"/>
          <p:cNvSpPr/>
          <p:nvPr/>
        </p:nvSpPr>
        <p:spPr>
          <a:xfrm>
            <a:off x="1335024" y="3831336"/>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Press-brake bending and profile control</a:t>
            </a:r>
            <a:endParaRPr lang="en-US" sz="730" dirty="0"/>
          </a:p>
        </p:txBody>
      </p:sp>
      <p:sp>
        <p:nvSpPr>
          <p:cNvPr id="17" name="Shape 15"/>
          <p:cNvSpPr/>
          <p:nvPr/>
        </p:nvSpPr>
        <p:spPr>
          <a:xfrm>
            <a:off x="3840480" y="3319272"/>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8" name="Text 16"/>
          <p:cNvSpPr/>
          <p:nvPr/>
        </p:nvSpPr>
        <p:spPr>
          <a:xfrm>
            <a:off x="4023360" y="3547872"/>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04</a:t>
            </a:r>
            <a:endParaRPr lang="en-US" sz="1400" dirty="0"/>
          </a:p>
        </p:txBody>
      </p:sp>
      <p:sp>
        <p:nvSpPr>
          <p:cNvPr id="19" name="Text 17"/>
          <p:cNvSpPr/>
          <p:nvPr/>
        </p:nvSpPr>
        <p:spPr>
          <a:xfrm>
            <a:off x="4645152" y="3483864"/>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Joining</a:t>
            </a:r>
            <a:endParaRPr lang="en-US" sz="1010" dirty="0"/>
          </a:p>
        </p:txBody>
      </p:sp>
      <p:sp>
        <p:nvSpPr>
          <p:cNvPr id="20" name="Text 18"/>
          <p:cNvSpPr/>
          <p:nvPr/>
        </p:nvSpPr>
        <p:spPr>
          <a:xfrm>
            <a:off x="4645152" y="3831336"/>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Welding, clinching and mechanical fastening</a:t>
            </a:r>
            <a:endParaRPr lang="en-US" sz="730" dirty="0"/>
          </a:p>
        </p:txBody>
      </p:sp>
      <p:sp>
        <p:nvSpPr>
          <p:cNvPr id="21" name="Shape 19"/>
          <p:cNvSpPr/>
          <p:nvPr/>
        </p:nvSpPr>
        <p:spPr>
          <a:xfrm>
            <a:off x="530352" y="4745736"/>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2" name="Text 20"/>
          <p:cNvSpPr/>
          <p:nvPr/>
        </p:nvSpPr>
        <p:spPr>
          <a:xfrm>
            <a:off x="713232" y="4974336"/>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05</a:t>
            </a:r>
            <a:endParaRPr lang="en-US" sz="1400" dirty="0"/>
          </a:p>
        </p:txBody>
      </p:sp>
      <p:sp>
        <p:nvSpPr>
          <p:cNvPr id="23" name="Text 21"/>
          <p:cNvSpPr/>
          <p:nvPr/>
        </p:nvSpPr>
        <p:spPr>
          <a:xfrm>
            <a:off x="1335024" y="4910328"/>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Surface preparation</a:t>
            </a:r>
            <a:endParaRPr lang="en-US" sz="1010" dirty="0"/>
          </a:p>
        </p:txBody>
      </p:sp>
      <p:sp>
        <p:nvSpPr>
          <p:cNvPr id="24" name="Text 22"/>
          <p:cNvSpPr/>
          <p:nvPr/>
        </p:nvSpPr>
        <p:spPr>
          <a:xfrm>
            <a:off x="1335024" y="5257800"/>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Cleaning, pretreatment and drying</a:t>
            </a:r>
            <a:endParaRPr lang="en-US" sz="730" dirty="0"/>
          </a:p>
        </p:txBody>
      </p:sp>
      <p:sp>
        <p:nvSpPr>
          <p:cNvPr id="25" name="Shape 23"/>
          <p:cNvSpPr/>
          <p:nvPr/>
        </p:nvSpPr>
        <p:spPr>
          <a:xfrm>
            <a:off x="3840480" y="4745736"/>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6" name="Text 24"/>
          <p:cNvSpPr/>
          <p:nvPr/>
        </p:nvSpPr>
        <p:spPr>
          <a:xfrm>
            <a:off x="4023360" y="4974336"/>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06</a:t>
            </a:r>
            <a:endParaRPr lang="en-US" sz="1400" dirty="0"/>
          </a:p>
        </p:txBody>
      </p:sp>
      <p:sp>
        <p:nvSpPr>
          <p:cNvPr id="27" name="Text 25"/>
          <p:cNvSpPr/>
          <p:nvPr/>
        </p:nvSpPr>
        <p:spPr>
          <a:xfrm>
            <a:off x="4645152" y="4910328"/>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Powder coating</a:t>
            </a:r>
            <a:endParaRPr lang="en-US" sz="1010" dirty="0"/>
          </a:p>
        </p:txBody>
      </p:sp>
      <p:sp>
        <p:nvSpPr>
          <p:cNvPr id="28" name="Text 26"/>
          <p:cNvSpPr/>
          <p:nvPr/>
        </p:nvSpPr>
        <p:spPr>
          <a:xfrm>
            <a:off x="4645152" y="5257800"/>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Color, coating thickness and cure control</a:t>
            </a:r>
            <a:endParaRPr lang="en-US" sz="730" dirty="0"/>
          </a:p>
        </p:txBody>
      </p:sp>
      <p:sp>
        <p:nvSpPr>
          <p:cNvPr id="29" name="Shape 27"/>
          <p:cNvSpPr/>
          <p:nvPr/>
        </p:nvSpPr>
        <p:spPr>
          <a:xfrm>
            <a:off x="530352" y="6172200"/>
            <a:ext cx="3127248" cy="1124712"/>
          </a:xfrm>
          <a:prstGeom prst="roundRect">
            <a:avLst>
              <a:gd name="adj" fmla="val 6504"/>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30" name="Text 28"/>
          <p:cNvSpPr/>
          <p:nvPr/>
        </p:nvSpPr>
        <p:spPr>
          <a:xfrm>
            <a:off x="713232" y="6400800"/>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07</a:t>
            </a:r>
            <a:endParaRPr lang="en-US" sz="1400" dirty="0"/>
          </a:p>
        </p:txBody>
      </p:sp>
      <p:sp>
        <p:nvSpPr>
          <p:cNvPr id="31" name="Text 29"/>
          <p:cNvSpPr/>
          <p:nvPr/>
        </p:nvSpPr>
        <p:spPr>
          <a:xfrm>
            <a:off x="1335024" y="6336792"/>
            <a:ext cx="1993392" cy="237744"/>
          </a:xfrm>
          <a:prstGeom prst="rect">
            <a:avLst/>
          </a:prstGeom>
          <a:noFill/>
          <a:ln/>
        </p:spPr>
        <p:txBody>
          <a:bodyPr wrap="square" lIns="0" tIns="0" rIns="0" bIns="0" rtlCol="0" anchor="ctr"/>
          <a:lstStyle/>
          <a:p>
            <a:pPr marL="0" indent="0">
              <a:buNone/>
            </a:pPr>
            <a:r>
              <a:rPr lang="en-US" sz="1010" b="1" dirty="0">
                <a:solidFill>
                  <a:srgbClr val="0D2B4A"/>
                </a:solidFill>
                <a:latin typeface="Inter Display" pitchFamily="34" charset="0"/>
                <a:ea typeface="Inter Display" pitchFamily="34" charset="-122"/>
                <a:cs typeface="Inter Display" pitchFamily="34" charset="-120"/>
              </a:rPr>
              <a:t>Assembly</a:t>
            </a:r>
            <a:endParaRPr lang="en-US" sz="1010" dirty="0"/>
          </a:p>
        </p:txBody>
      </p:sp>
      <p:sp>
        <p:nvSpPr>
          <p:cNvPr id="32" name="Text 30"/>
          <p:cNvSpPr/>
          <p:nvPr/>
        </p:nvSpPr>
        <p:spPr>
          <a:xfrm>
            <a:off x="1335024" y="6684264"/>
            <a:ext cx="1993392" cy="347472"/>
          </a:xfrm>
          <a:prstGeom prst="rect">
            <a:avLst/>
          </a:prstGeom>
          <a:noFill/>
          <a:ln/>
        </p:spPr>
        <p:txBody>
          <a:bodyPr wrap="square" lIns="0" tIns="0" rIns="0" bIns="0" rtlCol="0" anchor="ctr">
            <a:normAutofit/>
          </a:bodyPr>
          <a:lstStyle/>
          <a:p>
            <a:pPr marL="0" indent="0">
              <a:buNone/>
            </a:pPr>
            <a:r>
              <a:rPr lang="en-US" sz="730" dirty="0">
                <a:solidFill>
                  <a:srgbClr val="607587"/>
                </a:solidFill>
                <a:latin typeface="Inter" pitchFamily="34" charset="0"/>
                <a:ea typeface="Inter" pitchFamily="34" charset="-122"/>
                <a:cs typeface="Inter" pitchFamily="34" charset="-120"/>
              </a:rPr>
              <a:t>Rails, doors, locks, fans and accessories</a:t>
            </a:r>
            <a:endParaRPr lang="en-US" sz="730" dirty="0"/>
          </a:p>
        </p:txBody>
      </p:sp>
      <p:sp>
        <p:nvSpPr>
          <p:cNvPr id="33" name="Shape 31"/>
          <p:cNvSpPr/>
          <p:nvPr/>
        </p:nvSpPr>
        <p:spPr>
          <a:xfrm>
            <a:off x="3840480" y="6172200"/>
            <a:ext cx="3127248" cy="1124712"/>
          </a:xfrm>
          <a:prstGeom prst="roundRect">
            <a:avLst>
              <a:gd name="adj" fmla="val 6504"/>
            </a:avLst>
          </a:prstGeom>
          <a:solidFill>
            <a:srgbClr val="0D2B4A"/>
          </a:solidFill>
          <a:ln w="8890">
            <a:solidFill>
              <a:srgbClr val="DDE5EA"/>
            </a:solidFill>
            <a:prstDash val="solid"/>
          </a:ln>
          <a:effectLst>
            <a:outerShdw blurRad="19050" dist="5080" dir="2700000" algn="bl" rotWithShape="0">
              <a:srgbClr val="000000">
                <a:alpha val="10000"/>
              </a:srgbClr>
            </a:outerShdw>
          </a:effectLst>
        </p:spPr>
      </p:sp>
      <p:sp>
        <p:nvSpPr>
          <p:cNvPr id="34" name="Text 32"/>
          <p:cNvSpPr/>
          <p:nvPr/>
        </p:nvSpPr>
        <p:spPr>
          <a:xfrm>
            <a:off x="4023360" y="6400800"/>
            <a:ext cx="502920" cy="256032"/>
          </a:xfrm>
          <a:prstGeom prst="rect">
            <a:avLst/>
          </a:prstGeom>
          <a:noFill/>
          <a:ln/>
        </p:spPr>
        <p:txBody>
          <a:bodyPr wrap="square" lIns="0" tIns="0" rIns="0" bIns="0" rtlCol="0" anchor="ctr"/>
          <a:lstStyle/>
          <a:p>
            <a:pPr marL="0" indent="0">
              <a:buNone/>
            </a:pPr>
            <a:r>
              <a:rPr lang="en-US" sz="1400" b="1" dirty="0">
                <a:solidFill>
                  <a:srgbClr val="25B7B4"/>
                </a:solidFill>
                <a:latin typeface="Inter Display" pitchFamily="34" charset="0"/>
                <a:ea typeface="Inter Display" pitchFamily="34" charset="-122"/>
                <a:cs typeface="Inter Display" pitchFamily="34" charset="-120"/>
              </a:rPr>
              <a:t>08</a:t>
            </a:r>
            <a:endParaRPr lang="en-US" sz="1400" dirty="0"/>
          </a:p>
        </p:txBody>
      </p:sp>
      <p:sp>
        <p:nvSpPr>
          <p:cNvPr id="35" name="Text 33"/>
          <p:cNvSpPr/>
          <p:nvPr/>
        </p:nvSpPr>
        <p:spPr>
          <a:xfrm>
            <a:off x="4645152" y="6336792"/>
            <a:ext cx="1993392" cy="237744"/>
          </a:xfrm>
          <a:prstGeom prst="rect">
            <a:avLst/>
          </a:prstGeom>
          <a:noFill/>
          <a:ln/>
        </p:spPr>
        <p:txBody>
          <a:bodyPr wrap="square" lIns="0" tIns="0" rIns="0" bIns="0" rtlCol="0" anchor="ctr"/>
          <a:lstStyle/>
          <a:p>
            <a:pPr marL="0" indent="0">
              <a:buNone/>
            </a:pPr>
            <a:r>
              <a:rPr lang="en-US" sz="1010" b="1" dirty="0">
                <a:solidFill>
                  <a:srgbClr val="FFFFFF"/>
                </a:solidFill>
                <a:latin typeface="Inter Display" pitchFamily="34" charset="0"/>
                <a:ea typeface="Inter Display" pitchFamily="34" charset="-122"/>
                <a:cs typeface="Inter Display" pitchFamily="34" charset="-120"/>
              </a:rPr>
              <a:t>Final inspection</a:t>
            </a:r>
            <a:endParaRPr lang="en-US" sz="1010" dirty="0"/>
          </a:p>
        </p:txBody>
      </p:sp>
      <p:sp>
        <p:nvSpPr>
          <p:cNvPr id="36" name="Text 34"/>
          <p:cNvSpPr/>
          <p:nvPr/>
        </p:nvSpPr>
        <p:spPr>
          <a:xfrm>
            <a:off x="4645152" y="6684264"/>
            <a:ext cx="1993392" cy="347472"/>
          </a:xfrm>
          <a:prstGeom prst="rect">
            <a:avLst/>
          </a:prstGeom>
          <a:noFill/>
          <a:ln/>
        </p:spPr>
        <p:txBody>
          <a:bodyPr wrap="square" lIns="0" tIns="0" rIns="0" bIns="0" rtlCol="0" anchor="ctr">
            <a:normAutofit/>
          </a:bodyPr>
          <a:lstStyle/>
          <a:p>
            <a:pPr marL="0" indent="0">
              <a:buNone/>
            </a:pPr>
            <a:r>
              <a:rPr lang="en-US" sz="730" dirty="0">
                <a:solidFill>
                  <a:srgbClr val="DCE8F0"/>
                </a:solidFill>
                <a:latin typeface="Inter" pitchFamily="34" charset="0"/>
                <a:ea typeface="Inter" pitchFamily="34" charset="-122"/>
                <a:cs typeface="Inter" pitchFamily="34" charset="-120"/>
              </a:rPr>
              <a:t>Dimensions, function, load sample and packing</a:t>
            </a:r>
            <a:endParaRPr lang="en-US" sz="730" dirty="0"/>
          </a:p>
        </p:txBody>
      </p:sp>
      <p:sp>
        <p:nvSpPr>
          <p:cNvPr id="37" name="Shape 35"/>
          <p:cNvSpPr/>
          <p:nvPr/>
        </p:nvSpPr>
        <p:spPr>
          <a:xfrm>
            <a:off x="530352" y="7900416"/>
            <a:ext cx="6492240" cy="1024128"/>
          </a:xfrm>
          <a:prstGeom prst="roundRect">
            <a:avLst>
              <a:gd name="adj" fmla="val 5357"/>
            </a:avLst>
          </a:prstGeom>
          <a:solidFill>
            <a:srgbClr val="FFF7E8"/>
          </a:solidFill>
          <a:ln w="12700">
            <a:solidFill>
              <a:srgbClr val="E8C47C"/>
            </a:solidFill>
            <a:prstDash val="solid"/>
          </a:ln>
        </p:spPr>
      </p:sp>
      <p:sp>
        <p:nvSpPr>
          <p:cNvPr id="38" name="Text 36"/>
          <p:cNvSpPr/>
          <p:nvPr/>
        </p:nvSpPr>
        <p:spPr>
          <a:xfrm>
            <a:off x="786384" y="8183880"/>
            <a:ext cx="1051560" cy="201168"/>
          </a:xfrm>
          <a:prstGeom prst="rect">
            <a:avLst/>
          </a:prstGeom>
          <a:noFill/>
          <a:ln/>
        </p:spPr>
        <p:txBody>
          <a:bodyPr wrap="square" lIns="0" tIns="0" rIns="0" bIns="0" rtlCol="0" anchor="ctr"/>
          <a:lstStyle/>
          <a:p>
            <a:pPr marL="0" indent="0">
              <a:buNone/>
            </a:pPr>
            <a:r>
              <a:rPr lang="en-US" sz="780" b="1" dirty="0">
                <a:solidFill>
                  <a:srgbClr val="D7902A"/>
                </a:solidFill>
                <a:latin typeface="Inter" pitchFamily="34" charset="0"/>
                <a:ea typeface="Inter" pitchFamily="34" charset="-122"/>
                <a:cs typeface="Inter" pitchFamily="34" charset="-120"/>
              </a:rPr>
              <a:t>Integrated supply model</a:t>
            </a:r>
            <a:endParaRPr lang="en-US" sz="780" dirty="0"/>
          </a:p>
        </p:txBody>
      </p:sp>
      <p:sp>
        <p:nvSpPr>
          <p:cNvPr id="39" name="Text 37"/>
          <p:cNvSpPr/>
          <p:nvPr/>
        </p:nvSpPr>
        <p:spPr>
          <a:xfrm>
            <a:off x="1865376" y="8065008"/>
            <a:ext cx="4754880" cy="475488"/>
          </a:xfrm>
          <a:prstGeom prst="rect">
            <a:avLst/>
          </a:prstGeom>
          <a:noFill/>
          <a:ln/>
        </p:spPr>
        <p:txBody>
          <a:bodyPr wrap="square" lIns="0" tIns="0" rIns="0" bIns="0" rtlCol="0" anchor="ctr">
            <a:normAutofit/>
          </a:bodyPr>
          <a:lstStyle/>
          <a:p>
            <a:pPr marL="0" indent="0">
              <a:buNone/>
            </a:pPr>
            <a:r>
              <a:rPr lang="en-US" sz="750" dirty="0">
                <a:solidFill>
                  <a:srgbClr val="172734"/>
                </a:solidFill>
                <a:latin typeface="Inter" pitchFamily="34" charset="0"/>
                <a:ea typeface="Inter" pitchFamily="34" charset="-122"/>
                <a:cs typeface="Inter" pitchFamily="34" charset="-120"/>
              </a:rPr>
              <a:t>Frames, panels, doors, rails and brackets are manufactured as the core platform. Locks, fans, casters, PDU, sensors and specialty interfaces are selected from qualified suppliers and integrated under the approved bill of materials.</a:t>
            </a:r>
            <a:endParaRPr lang="en-US" sz="750" dirty="0"/>
          </a:p>
        </p:txBody>
      </p:sp>
      <p:sp>
        <p:nvSpPr>
          <p:cNvPr id="40"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QUALITY</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Verification and compliance framework</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Compliance and certification are model-, configuration- and destination-market specific; the applicable documentation is confirmed in writing.</a:t>
            </a:r>
            <a:endParaRPr lang="en-US" sz="980" dirty="0"/>
          </a:p>
        </p:txBody>
      </p:sp>
      <p:sp>
        <p:nvSpPr>
          <p:cNvPr id="5" name="Shape 3"/>
          <p:cNvSpPr/>
          <p:nvPr/>
        </p:nvSpPr>
        <p:spPr>
          <a:xfrm>
            <a:off x="530352" y="1883664"/>
            <a:ext cx="6492240" cy="822960"/>
          </a:xfrm>
          <a:prstGeom prst="roundRect">
            <a:avLst>
              <a:gd name="adj" fmla="val 8889"/>
            </a:avLst>
          </a:prstGeom>
          <a:solidFill>
            <a:srgbClr val="F2F7F8"/>
          </a:solidFill>
          <a:ln w="8890">
            <a:solidFill>
              <a:srgbClr val="DDE5EA"/>
            </a:solidFill>
            <a:prstDash val="solid"/>
          </a:ln>
        </p:spPr>
      </p:sp>
      <p:sp>
        <p:nvSpPr>
          <p:cNvPr id="6" name="Text 4"/>
          <p:cNvSpPr/>
          <p:nvPr/>
        </p:nvSpPr>
        <p:spPr>
          <a:xfrm>
            <a:off x="749808" y="208483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IEC 60297 family</a:t>
            </a:r>
            <a:endParaRPr lang="en-US" sz="980" dirty="0"/>
          </a:p>
        </p:txBody>
      </p:sp>
      <p:sp>
        <p:nvSpPr>
          <p:cNvPr id="7" name="Text 5"/>
          <p:cNvSpPr/>
          <p:nvPr/>
        </p:nvSpPr>
        <p:spPr>
          <a:xfrm>
            <a:off x="2395728" y="204825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Dimensional practices for 482.6 mm / 19-inch mechanical structures</a:t>
            </a:r>
            <a:endParaRPr lang="en-US" sz="760" dirty="0"/>
          </a:p>
        </p:txBody>
      </p:sp>
      <p:sp>
        <p:nvSpPr>
          <p:cNvPr id="8" name="Shape 6"/>
          <p:cNvSpPr/>
          <p:nvPr/>
        </p:nvSpPr>
        <p:spPr>
          <a:xfrm>
            <a:off x="530352" y="2935224"/>
            <a:ext cx="6492240" cy="822960"/>
          </a:xfrm>
          <a:prstGeom prst="roundRect">
            <a:avLst>
              <a:gd name="adj" fmla="val 8889"/>
            </a:avLst>
          </a:prstGeom>
          <a:solidFill>
            <a:srgbClr val="FFFFFF"/>
          </a:solidFill>
          <a:ln w="8890">
            <a:solidFill>
              <a:srgbClr val="DDE5EA"/>
            </a:solidFill>
            <a:prstDash val="solid"/>
          </a:ln>
        </p:spPr>
      </p:sp>
      <p:sp>
        <p:nvSpPr>
          <p:cNvPr id="9" name="Text 7"/>
          <p:cNvSpPr/>
          <p:nvPr/>
        </p:nvSpPr>
        <p:spPr>
          <a:xfrm>
            <a:off x="749808" y="313639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IEC 60529</a:t>
            </a:r>
            <a:endParaRPr lang="en-US" sz="980" dirty="0"/>
          </a:p>
        </p:txBody>
      </p:sp>
      <p:sp>
        <p:nvSpPr>
          <p:cNvPr id="10" name="Text 8"/>
          <p:cNvSpPr/>
          <p:nvPr/>
        </p:nvSpPr>
        <p:spPr>
          <a:xfrm>
            <a:off x="2395728" y="309981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IP classification methodology for enclosures</a:t>
            </a:r>
            <a:endParaRPr lang="en-US" sz="760" dirty="0"/>
          </a:p>
        </p:txBody>
      </p:sp>
      <p:sp>
        <p:nvSpPr>
          <p:cNvPr id="11" name="Shape 9"/>
          <p:cNvSpPr/>
          <p:nvPr/>
        </p:nvSpPr>
        <p:spPr>
          <a:xfrm>
            <a:off x="530352" y="3986784"/>
            <a:ext cx="6492240" cy="822960"/>
          </a:xfrm>
          <a:prstGeom prst="roundRect">
            <a:avLst>
              <a:gd name="adj" fmla="val 8889"/>
            </a:avLst>
          </a:prstGeom>
          <a:solidFill>
            <a:srgbClr val="F2F7F8"/>
          </a:solidFill>
          <a:ln w="8890">
            <a:solidFill>
              <a:srgbClr val="DDE5EA"/>
            </a:solidFill>
            <a:prstDash val="solid"/>
          </a:ln>
        </p:spPr>
      </p:sp>
      <p:sp>
        <p:nvSpPr>
          <p:cNvPr id="12" name="Text 10"/>
          <p:cNvSpPr/>
          <p:nvPr/>
        </p:nvSpPr>
        <p:spPr>
          <a:xfrm>
            <a:off x="749808" y="418795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UL 2416</a:t>
            </a:r>
            <a:endParaRPr lang="en-US" sz="980" dirty="0"/>
          </a:p>
        </p:txBody>
      </p:sp>
      <p:sp>
        <p:nvSpPr>
          <p:cNvPr id="13" name="Text 11"/>
          <p:cNvSpPr/>
          <p:nvPr/>
        </p:nvSpPr>
        <p:spPr>
          <a:xfrm>
            <a:off x="2395728" y="415137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North American safety standard path for cabinet, enclosure and rack systems</a:t>
            </a:r>
            <a:endParaRPr lang="en-US" sz="760" dirty="0"/>
          </a:p>
        </p:txBody>
      </p:sp>
      <p:sp>
        <p:nvSpPr>
          <p:cNvPr id="14" name="Shape 12"/>
          <p:cNvSpPr/>
          <p:nvPr/>
        </p:nvSpPr>
        <p:spPr>
          <a:xfrm>
            <a:off x="530352" y="5038344"/>
            <a:ext cx="6492240" cy="822960"/>
          </a:xfrm>
          <a:prstGeom prst="roundRect">
            <a:avLst>
              <a:gd name="adj" fmla="val 8889"/>
            </a:avLst>
          </a:prstGeom>
          <a:solidFill>
            <a:srgbClr val="FFFFFF"/>
          </a:solidFill>
          <a:ln w="8890">
            <a:solidFill>
              <a:srgbClr val="DDE5EA"/>
            </a:solidFill>
            <a:prstDash val="solid"/>
          </a:ln>
        </p:spPr>
      </p:sp>
      <p:sp>
        <p:nvSpPr>
          <p:cNvPr id="15" name="Text 13"/>
          <p:cNvSpPr/>
          <p:nvPr/>
        </p:nvSpPr>
        <p:spPr>
          <a:xfrm>
            <a:off x="749808" y="523951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OCP Open Rack V3</a:t>
            </a:r>
            <a:endParaRPr lang="en-US" sz="980" dirty="0"/>
          </a:p>
        </p:txBody>
      </p:sp>
      <p:sp>
        <p:nvSpPr>
          <p:cNvPr id="16" name="Text 14"/>
          <p:cNvSpPr/>
          <p:nvPr/>
        </p:nvSpPr>
        <p:spPr>
          <a:xfrm>
            <a:off x="2395728" y="520293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Separate 21-inch / busbar-based architecture for hyperscale and AI systems</a:t>
            </a:r>
            <a:endParaRPr lang="en-US" sz="760" dirty="0"/>
          </a:p>
        </p:txBody>
      </p:sp>
      <p:sp>
        <p:nvSpPr>
          <p:cNvPr id="17" name="Shape 15"/>
          <p:cNvSpPr/>
          <p:nvPr/>
        </p:nvSpPr>
        <p:spPr>
          <a:xfrm>
            <a:off x="530352" y="6089904"/>
            <a:ext cx="6492240" cy="822960"/>
          </a:xfrm>
          <a:prstGeom prst="roundRect">
            <a:avLst>
              <a:gd name="adj" fmla="val 8889"/>
            </a:avLst>
          </a:prstGeom>
          <a:solidFill>
            <a:srgbClr val="F2F7F8"/>
          </a:solidFill>
          <a:ln w="8890">
            <a:solidFill>
              <a:srgbClr val="DDE5EA"/>
            </a:solidFill>
            <a:prstDash val="solid"/>
          </a:ln>
        </p:spPr>
      </p:sp>
      <p:sp>
        <p:nvSpPr>
          <p:cNvPr id="18" name="Text 16"/>
          <p:cNvSpPr/>
          <p:nvPr/>
        </p:nvSpPr>
        <p:spPr>
          <a:xfrm>
            <a:off x="749808" y="629107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Quality management</a:t>
            </a:r>
            <a:endParaRPr lang="en-US" sz="980" dirty="0"/>
          </a:p>
        </p:txBody>
      </p:sp>
      <p:sp>
        <p:nvSpPr>
          <p:cNvPr id="19" name="Text 17"/>
          <p:cNvSpPr/>
          <p:nvPr/>
        </p:nvSpPr>
        <p:spPr>
          <a:xfrm>
            <a:off x="2395728" y="625449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Inspection plans, revision control, traceability and nonconformance handling</a:t>
            </a:r>
            <a:endParaRPr lang="en-US" sz="760" dirty="0"/>
          </a:p>
        </p:txBody>
      </p:sp>
      <p:sp>
        <p:nvSpPr>
          <p:cNvPr id="20" name="Shape 18"/>
          <p:cNvSpPr/>
          <p:nvPr/>
        </p:nvSpPr>
        <p:spPr>
          <a:xfrm>
            <a:off x="530352" y="7141464"/>
            <a:ext cx="6492240" cy="822960"/>
          </a:xfrm>
          <a:prstGeom prst="roundRect">
            <a:avLst>
              <a:gd name="adj" fmla="val 8889"/>
            </a:avLst>
          </a:prstGeom>
          <a:solidFill>
            <a:srgbClr val="FFFFFF"/>
          </a:solidFill>
          <a:ln w="8890">
            <a:solidFill>
              <a:srgbClr val="DDE5EA"/>
            </a:solidFill>
            <a:prstDash val="solid"/>
          </a:ln>
        </p:spPr>
      </p:sp>
      <p:sp>
        <p:nvSpPr>
          <p:cNvPr id="21" name="Text 19"/>
          <p:cNvSpPr/>
          <p:nvPr/>
        </p:nvSpPr>
        <p:spPr>
          <a:xfrm>
            <a:off x="749808" y="7342632"/>
            <a:ext cx="1572768" cy="219456"/>
          </a:xfrm>
          <a:prstGeom prst="rect">
            <a:avLst/>
          </a:prstGeom>
          <a:noFill/>
          <a:ln/>
        </p:spPr>
        <p:txBody>
          <a:bodyPr wrap="square" lIns="0" tIns="0" rIns="0" bIns="0" rtlCol="0" anchor="ctr">
            <a:normAutofit/>
          </a:bodyP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Electrical options</a:t>
            </a:r>
            <a:endParaRPr lang="en-US" sz="980" dirty="0"/>
          </a:p>
        </p:txBody>
      </p:sp>
      <p:sp>
        <p:nvSpPr>
          <p:cNvPr id="22" name="Text 20"/>
          <p:cNvSpPr/>
          <p:nvPr/>
        </p:nvSpPr>
        <p:spPr>
          <a:xfrm>
            <a:off x="2395728" y="7306056"/>
            <a:ext cx="4160520" cy="347472"/>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Declarations and certificates depend on the selected OEM electrical component</a:t>
            </a:r>
            <a:endParaRPr lang="en-US" sz="760" dirty="0"/>
          </a:p>
        </p:txBody>
      </p:sp>
      <p:sp>
        <p:nvSpPr>
          <p:cNvPr id="23" name="Shape 21"/>
          <p:cNvSpPr/>
          <p:nvPr/>
        </p:nvSpPr>
        <p:spPr>
          <a:xfrm>
            <a:off x="530352" y="8394192"/>
            <a:ext cx="6492240" cy="950976"/>
          </a:xfrm>
          <a:prstGeom prst="roundRect">
            <a:avLst>
              <a:gd name="adj" fmla="val 5769"/>
            </a:avLst>
          </a:prstGeom>
          <a:solidFill>
            <a:srgbClr val="0D2B4A"/>
          </a:solidFill>
          <a:ln w="12700">
            <a:solidFill>
              <a:srgbClr val="0D2B4A"/>
            </a:solidFill>
            <a:prstDash val="solid"/>
          </a:ln>
        </p:spPr>
      </p:sp>
      <p:sp>
        <p:nvSpPr>
          <p:cNvPr id="24" name="Text 22"/>
          <p:cNvSpPr/>
          <p:nvPr/>
        </p:nvSpPr>
        <p:spPr>
          <a:xfrm>
            <a:off x="768096" y="8650224"/>
            <a:ext cx="1554480" cy="201168"/>
          </a:xfrm>
          <a:prstGeom prst="rect">
            <a:avLst/>
          </a:prstGeom>
          <a:noFill/>
          <a:ln/>
        </p:spPr>
        <p:txBody>
          <a:bodyPr wrap="square" lIns="0" tIns="0" rIns="0" bIns="0" rtlCol="0" anchor="ctr"/>
          <a:lstStyle/>
          <a:p>
            <a:pPr marL="0" indent="0">
              <a:buNone/>
            </a:pPr>
            <a:r>
              <a:rPr lang="en-US" sz="780" b="1" dirty="0">
                <a:solidFill>
                  <a:srgbClr val="25B7B4"/>
                </a:solidFill>
                <a:latin typeface="Inter" pitchFamily="34" charset="0"/>
                <a:ea typeface="Inter" pitchFamily="34" charset="-122"/>
                <a:cs typeface="Inter" pitchFamily="34" charset="-120"/>
              </a:rPr>
              <a:t>Project documentation pack</a:t>
            </a:r>
            <a:endParaRPr lang="en-US" sz="780" dirty="0"/>
          </a:p>
        </p:txBody>
      </p:sp>
      <p:sp>
        <p:nvSpPr>
          <p:cNvPr id="25" name="Text 23"/>
          <p:cNvSpPr/>
          <p:nvPr/>
        </p:nvSpPr>
        <p:spPr>
          <a:xfrm>
            <a:off x="2240280" y="8549640"/>
            <a:ext cx="4315968" cy="365760"/>
          </a:xfrm>
          <a:prstGeom prst="rect">
            <a:avLst/>
          </a:prstGeom>
          <a:noFill/>
          <a:ln/>
        </p:spPr>
        <p:txBody>
          <a:bodyPr wrap="square" lIns="0" tIns="0" rIns="0" bIns="0" rtlCol="0" anchor="ctr">
            <a:normAutofit/>
          </a:bodyPr>
          <a:lstStyle/>
          <a:p>
            <a:pPr marL="0" indent="0">
              <a:buNone/>
            </a:pPr>
            <a:r>
              <a:rPr lang="en-US" sz="780" b="1" dirty="0">
                <a:solidFill>
                  <a:srgbClr val="FFFFFF"/>
                </a:solidFill>
                <a:latin typeface="Inter" pitchFamily="34" charset="0"/>
                <a:ea typeface="Inter" pitchFamily="34" charset="-122"/>
                <a:cs typeface="Inter" pitchFamily="34" charset="-120"/>
              </a:rPr>
              <a:t>Approved drawing, configuration sheet, packing list and applicable supplier declarations are issued according to the project scope.</a:t>
            </a:r>
            <a:endParaRPr lang="en-US" sz="780" dirty="0"/>
          </a:p>
        </p:txBody>
      </p:sp>
      <p:sp>
        <p:nvSpPr>
          <p:cNvPr id="26"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LOGISTICS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Packaging for export and rapid deployment</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Product geometry and packing strategy directly affect freight cost, damage rate and distributor willingness to hold stock.</a:t>
            </a:r>
            <a:endParaRPr lang="en-US" sz="980" dirty="0"/>
          </a:p>
        </p:txBody>
      </p:sp>
      <p:sp>
        <p:nvSpPr>
          <p:cNvPr id="5" name="Shape 3"/>
          <p:cNvSpPr/>
          <p:nvPr/>
        </p:nvSpPr>
        <p:spPr>
          <a:xfrm>
            <a:off x="530352" y="1856232"/>
            <a:ext cx="3785616" cy="5989320"/>
          </a:xfrm>
          <a:prstGeom prst="roundRect">
            <a:avLst>
              <a:gd name="adj" fmla="val 193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6" name="Image 0" descr="/mnt/data/catalog_work/assets/packaging.png"/>
          <p:cNvPicPr>
            <a:picLocks noChangeAspect="1"/>
          </p:cNvPicPr>
          <p:nvPr/>
        </p:nvPicPr>
        <p:blipFill>
          <a:blip r:embed="rId3"/>
          <a:stretch>
            <a:fillRect/>
          </a:stretch>
        </p:blipFill>
        <p:spPr>
          <a:xfrm>
            <a:off x="621792" y="2898149"/>
            <a:ext cx="3602736" cy="3905487"/>
          </a:xfrm>
          <a:prstGeom prst="rect">
            <a:avLst/>
          </a:prstGeom>
        </p:spPr>
      </p:pic>
      <p:sp>
        <p:nvSpPr>
          <p:cNvPr id="7" name="Shape 4"/>
          <p:cNvSpPr/>
          <p:nvPr/>
        </p:nvSpPr>
        <p:spPr>
          <a:xfrm>
            <a:off x="4535424" y="1865376"/>
            <a:ext cx="2487168" cy="1005840"/>
          </a:xfrm>
          <a:prstGeom prst="roundRect">
            <a:avLst>
              <a:gd name="adj" fmla="val 7273"/>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8" name="Text 5"/>
          <p:cNvSpPr/>
          <p:nvPr/>
        </p:nvSpPr>
        <p:spPr>
          <a:xfrm>
            <a:off x="4754880" y="2020824"/>
            <a:ext cx="1874520" cy="228600"/>
          </a:xfrm>
          <a:prstGeom prst="rect">
            <a:avLst/>
          </a:prstGeom>
          <a:noFill/>
          <a:ln/>
        </p:spPr>
        <p:txBody>
          <a:bodyPr wrap="square" lIns="0" tIns="0" rIns="0" bIns="0" rtlCol="0" anchor="ctr"/>
          <a:lstStyle/>
          <a:p>
            <a:pPr marL="0" indent="0">
              <a:buNone/>
            </a:pPr>
            <a:r>
              <a:rPr lang="en-US" sz="1040" b="1" dirty="0">
                <a:solidFill>
                  <a:srgbClr val="0D2B4A"/>
                </a:solidFill>
                <a:latin typeface="Inter Display" pitchFamily="34" charset="0"/>
                <a:ea typeface="Inter Display" pitchFamily="34" charset="-122"/>
                <a:cs typeface="Inter Display" pitchFamily="34" charset="-120"/>
              </a:rPr>
              <a:t>Assembled</a:t>
            </a:r>
            <a:endParaRPr lang="en-US" sz="1040" dirty="0"/>
          </a:p>
        </p:txBody>
      </p:sp>
      <p:sp>
        <p:nvSpPr>
          <p:cNvPr id="9" name="Text 6"/>
          <p:cNvSpPr/>
          <p:nvPr/>
        </p:nvSpPr>
        <p:spPr>
          <a:xfrm>
            <a:off x="4754880" y="2340864"/>
            <a:ext cx="1874520" cy="164592"/>
          </a:xfrm>
          <a:prstGeom prst="rect">
            <a:avLst/>
          </a:prstGeom>
          <a:noFill/>
          <a:ln/>
        </p:spPr>
        <p:txBody>
          <a:bodyPr wrap="square" lIns="0" tIns="0" rIns="0" bIns="0" rtlCol="0" anchor="ctr"/>
          <a:lstStyle/>
          <a:p>
            <a:pPr marL="0" indent="0">
              <a:buNone/>
            </a:pPr>
            <a:r>
              <a:rPr lang="en-US" sz="720" b="1" dirty="0">
                <a:solidFill>
                  <a:srgbClr val="25B7B4"/>
                </a:solidFill>
                <a:latin typeface="Inter" pitchFamily="34" charset="0"/>
                <a:ea typeface="Inter" pitchFamily="34" charset="-122"/>
                <a:cs typeface="Inter" pitchFamily="34" charset="-120"/>
              </a:rPr>
              <a:t>Fast installation</a:t>
            </a:r>
            <a:endParaRPr lang="en-US" sz="720" dirty="0"/>
          </a:p>
        </p:txBody>
      </p:sp>
      <p:sp>
        <p:nvSpPr>
          <p:cNvPr id="10" name="Text 7"/>
          <p:cNvSpPr/>
          <p:nvPr/>
        </p:nvSpPr>
        <p:spPr>
          <a:xfrm>
            <a:off x="4754880" y="2569464"/>
            <a:ext cx="1874520" cy="146304"/>
          </a:xfrm>
          <a:prstGeom prst="rect">
            <a:avLst/>
          </a:prstGeom>
          <a:noFill/>
          <a:ln/>
        </p:spPr>
        <p:txBody>
          <a:bodyPr wrap="square" lIns="0" tIns="0" rIns="0" bIns="0" rtlCol="0" anchor="ctr">
            <a:normAutofit/>
          </a:bodyPr>
          <a:lstStyle/>
          <a:p>
            <a:pPr marL="0" indent="0">
              <a:buNone/>
            </a:pPr>
            <a:r>
              <a:rPr lang="en-US" sz="660" dirty="0">
                <a:solidFill>
                  <a:srgbClr val="607587"/>
                </a:solidFill>
                <a:latin typeface="Inter" pitchFamily="34" charset="0"/>
                <a:ea typeface="Inter" pitchFamily="34" charset="-122"/>
                <a:cs typeface="Inter" pitchFamily="34" charset="-120"/>
              </a:rPr>
              <a:t>Higher freight volume</a:t>
            </a:r>
            <a:endParaRPr lang="en-US" sz="660" dirty="0"/>
          </a:p>
        </p:txBody>
      </p:sp>
      <p:sp>
        <p:nvSpPr>
          <p:cNvPr id="11" name="Shape 8"/>
          <p:cNvSpPr/>
          <p:nvPr/>
        </p:nvSpPr>
        <p:spPr>
          <a:xfrm>
            <a:off x="4535424" y="3136392"/>
            <a:ext cx="2487168" cy="1005840"/>
          </a:xfrm>
          <a:prstGeom prst="roundRect">
            <a:avLst>
              <a:gd name="adj" fmla="val 7273"/>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2" name="Text 9"/>
          <p:cNvSpPr/>
          <p:nvPr/>
        </p:nvSpPr>
        <p:spPr>
          <a:xfrm>
            <a:off x="4754880" y="3291840"/>
            <a:ext cx="1874520" cy="228600"/>
          </a:xfrm>
          <a:prstGeom prst="rect">
            <a:avLst/>
          </a:prstGeom>
          <a:noFill/>
          <a:ln/>
        </p:spPr>
        <p:txBody>
          <a:bodyPr wrap="square" lIns="0" tIns="0" rIns="0" bIns="0" rtlCol="0" anchor="ctr"/>
          <a:lstStyle/>
          <a:p>
            <a:pPr marL="0" indent="0">
              <a:buNone/>
            </a:pPr>
            <a:r>
              <a:rPr lang="en-US" sz="1040" b="1" dirty="0">
                <a:solidFill>
                  <a:srgbClr val="0D2B4A"/>
                </a:solidFill>
                <a:latin typeface="Inter Display" pitchFamily="34" charset="0"/>
                <a:ea typeface="Inter Display" pitchFamily="34" charset="-122"/>
                <a:cs typeface="Inter Display" pitchFamily="34" charset="-120"/>
              </a:rPr>
              <a:t>Knock-down</a:t>
            </a:r>
            <a:endParaRPr lang="en-US" sz="1040" dirty="0"/>
          </a:p>
        </p:txBody>
      </p:sp>
      <p:sp>
        <p:nvSpPr>
          <p:cNvPr id="13" name="Text 10"/>
          <p:cNvSpPr/>
          <p:nvPr/>
        </p:nvSpPr>
        <p:spPr>
          <a:xfrm>
            <a:off x="4754880" y="3611880"/>
            <a:ext cx="1874520" cy="164592"/>
          </a:xfrm>
          <a:prstGeom prst="rect">
            <a:avLst/>
          </a:prstGeom>
          <a:noFill/>
          <a:ln/>
        </p:spPr>
        <p:txBody>
          <a:bodyPr wrap="square" lIns="0" tIns="0" rIns="0" bIns="0" rtlCol="0" anchor="ctr"/>
          <a:lstStyle/>
          <a:p>
            <a:pPr marL="0" indent="0">
              <a:buNone/>
            </a:pPr>
            <a:r>
              <a:rPr lang="en-US" sz="720" b="1" dirty="0">
                <a:solidFill>
                  <a:srgbClr val="25B7B4"/>
                </a:solidFill>
                <a:latin typeface="Inter" pitchFamily="34" charset="0"/>
                <a:ea typeface="Inter" pitchFamily="34" charset="-122"/>
                <a:cs typeface="Inter" pitchFamily="34" charset="-120"/>
              </a:rPr>
              <a:t>Lower cubic volume</a:t>
            </a:r>
            <a:endParaRPr lang="en-US" sz="720" dirty="0"/>
          </a:p>
        </p:txBody>
      </p:sp>
      <p:sp>
        <p:nvSpPr>
          <p:cNvPr id="14" name="Text 11"/>
          <p:cNvSpPr/>
          <p:nvPr/>
        </p:nvSpPr>
        <p:spPr>
          <a:xfrm>
            <a:off x="4754880" y="3840480"/>
            <a:ext cx="1874520" cy="146304"/>
          </a:xfrm>
          <a:prstGeom prst="rect">
            <a:avLst/>
          </a:prstGeom>
          <a:noFill/>
          <a:ln/>
        </p:spPr>
        <p:txBody>
          <a:bodyPr wrap="square" lIns="0" tIns="0" rIns="0" bIns="0" rtlCol="0" anchor="ctr">
            <a:normAutofit/>
          </a:bodyPr>
          <a:lstStyle/>
          <a:p>
            <a:pPr marL="0" indent="0">
              <a:buNone/>
            </a:pPr>
            <a:r>
              <a:rPr lang="en-US" sz="660" dirty="0">
                <a:solidFill>
                  <a:srgbClr val="607587"/>
                </a:solidFill>
                <a:latin typeface="Inter" pitchFamily="34" charset="0"/>
                <a:ea typeface="Inter" pitchFamily="34" charset="-122"/>
                <a:cs typeface="Inter" pitchFamily="34" charset="-120"/>
              </a:rPr>
              <a:t>Local assembly required</a:t>
            </a:r>
            <a:endParaRPr lang="en-US" sz="660" dirty="0"/>
          </a:p>
        </p:txBody>
      </p:sp>
      <p:sp>
        <p:nvSpPr>
          <p:cNvPr id="15" name="Shape 12"/>
          <p:cNvSpPr/>
          <p:nvPr/>
        </p:nvSpPr>
        <p:spPr>
          <a:xfrm>
            <a:off x="4535424" y="4407408"/>
            <a:ext cx="2487168" cy="1005840"/>
          </a:xfrm>
          <a:prstGeom prst="roundRect">
            <a:avLst>
              <a:gd name="adj" fmla="val 7273"/>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6" name="Text 13"/>
          <p:cNvSpPr/>
          <p:nvPr/>
        </p:nvSpPr>
        <p:spPr>
          <a:xfrm>
            <a:off x="4754880" y="4562856"/>
            <a:ext cx="1874520" cy="228600"/>
          </a:xfrm>
          <a:prstGeom prst="rect">
            <a:avLst/>
          </a:prstGeom>
          <a:noFill/>
          <a:ln/>
        </p:spPr>
        <p:txBody>
          <a:bodyPr wrap="square" lIns="0" tIns="0" rIns="0" bIns="0" rtlCol="0" anchor="ctr"/>
          <a:lstStyle/>
          <a:p>
            <a:pPr marL="0" indent="0">
              <a:buNone/>
            </a:pPr>
            <a:r>
              <a:rPr lang="en-US" sz="1040" b="1" dirty="0">
                <a:solidFill>
                  <a:srgbClr val="0D2B4A"/>
                </a:solidFill>
                <a:latin typeface="Inter Display" pitchFamily="34" charset="0"/>
                <a:ea typeface="Inter Display" pitchFamily="34" charset="-122"/>
                <a:cs typeface="Inter Display" pitchFamily="34" charset="-120"/>
              </a:rPr>
              <a:t>Project kit</a:t>
            </a:r>
            <a:endParaRPr lang="en-US" sz="1040" dirty="0"/>
          </a:p>
        </p:txBody>
      </p:sp>
      <p:sp>
        <p:nvSpPr>
          <p:cNvPr id="17" name="Text 14"/>
          <p:cNvSpPr/>
          <p:nvPr/>
        </p:nvSpPr>
        <p:spPr>
          <a:xfrm>
            <a:off x="4754880" y="4882896"/>
            <a:ext cx="1874520" cy="164592"/>
          </a:xfrm>
          <a:prstGeom prst="rect">
            <a:avLst/>
          </a:prstGeom>
          <a:noFill/>
          <a:ln/>
        </p:spPr>
        <p:txBody>
          <a:bodyPr wrap="square" lIns="0" tIns="0" rIns="0" bIns="0" rtlCol="0" anchor="ctr"/>
          <a:lstStyle/>
          <a:p>
            <a:pPr marL="0" indent="0">
              <a:buNone/>
            </a:pPr>
            <a:r>
              <a:rPr lang="en-US" sz="720" b="1" dirty="0">
                <a:solidFill>
                  <a:srgbClr val="25B7B4"/>
                </a:solidFill>
                <a:latin typeface="Inter" pitchFamily="34" charset="0"/>
                <a:ea typeface="Inter" pitchFamily="34" charset="-122"/>
                <a:cs typeface="Inter" pitchFamily="34" charset="-120"/>
              </a:rPr>
              <a:t>Rack + accessories</a:t>
            </a:r>
            <a:endParaRPr lang="en-US" sz="720" dirty="0"/>
          </a:p>
        </p:txBody>
      </p:sp>
      <p:sp>
        <p:nvSpPr>
          <p:cNvPr id="18" name="Text 15"/>
          <p:cNvSpPr/>
          <p:nvPr/>
        </p:nvSpPr>
        <p:spPr>
          <a:xfrm>
            <a:off x="4754880" y="5111496"/>
            <a:ext cx="1874520" cy="146304"/>
          </a:xfrm>
          <a:prstGeom prst="rect">
            <a:avLst/>
          </a:prstGeom>
          <a:noFill/>
          <a:ln/>
        </p:spPr>
        <p:txBody>
          <a:bodyPr wrap="square" lIns="0" tIns="0" rIns="0" bIns="0" rtlCol="0" anchor="ctr">
            <a:normAutofit/>
          </a:bodyPr>
          <a:lstStyle/>
          <a:p>
            <a:pPr marL="0" indent="0">
              <a:buNone/>
            </a:pPr>
            <a:r>
              <a:rPr lang="en-US" sz="660" dirty="0">
                <a:solidFill>
                  <a:srgbClr val="607587"/>
                </a:solidFill>
                <a:latin typeface="Inter" pitchFamily="34" charset="0"/>
                <a:ea typeface="Inter" pitchFamily="34" charset="-122"/>
                <a:cs typeface="Inter" pitchFamily="34" charset="-120"/>
              </a:rPr>
              <a:t>Site-specific labeling</a:t>
            </a:r>
            <a:endParaRPr lang="en-US" sz="660" dirty="0"/>
          </a:p>
        </p:txBody>
      </p:sp>
      <p:sp>
        <p:nvSpPr>
          <p:cNvPr id="19" name="Shape 16"/>
          <p:cNvSpPr/>
          <p:nvPr/>
        </p:nvSpPr>
        <p:spPr>
          <a:xfrm>
            <a:off x="4535424" y="5678424"/>
            <a:ext cx="2487168" cy="1005840"/>
          </a:xfrm>
          <a:prstGeom prst="roundRect">
            <a:avLst>
              <a:gd name="adj" fmla="val 7273"/>
            </a:avLst>
          </a:prstGeom>
          <a:solidFill>
            <a:srgbClr val="F0F8FA"/>
          </a:solidFill>
          <a:ln w="8890">
            <a:solidFill>
              <a:srgbClr val="DDE5EA"/>
            </a:solidFill>
            <a:prstDash val="solid"/>
          </a:ln>
          <a:effectLst>
            <a:outerShdw blurRad="19050" dist="5080" dir="2700000" algn="bl" rotWithShape="0">
              <a:srgbClr val="000000">
                <a:alpha val="10000"/>
              </a:srgbClr>
            </a:outerShdw>
          </a:effectLst>
        </p:spPr>
      </p:sp>
      <p:sp>
        <p:nvSpPr>
          <p:cNvPr id="20" name="Text 17"/>
          <p:cNvSpPr/>
          <p:nvPr/>
        </p:nvSpPr>
        <p:spPr>
          <a:xfrm>
            <a:off x="4754880" y="5833872"/>
            <a:ext cx="1874520" cy="228600"/>
          </a:xfrm>
          <a:prstGeom prst="rect">
            <a:avLst/>
          </a:prstGeom>
          <a:noFill/>
          <a:ln/>
        </p:spPr>
        <p:txBody>
          <a:bodyPr wrap="square" lIns="0" tIns="0" rIns="0" bIns="0" rtlCol="0" anchor="ctr"/>
          <a:lstStyle/>
          <a:p>
            <a:pPr marL="0" indent="0">
              <a:buNone/>
            </a:pPr>
            <a:r>
              <a:rPr lang="en-US" sz="1040" b="1" dirty="0">
                <a:solidFill>
                  <a:srgbClr val="0D2B4A"/>
                </a:solidFill>
                <a:latin typeface="Inter Display" pitchFamily="34" charset="0"/>
                <a:ea typeface="Inter Display" pitchFamily="34" charset="-122"/>
                <a:cs typeface="Inter Display" pitchFamily="34" charset="-120"/>
              </a:rPr>
              <a:t>U.S. stock</a:t>
            </a:r>
            <a:endParaRPr lang="en-US" sz="1040" dirty="0"/>
          </a:p>
        </p:txBody>
      </p:sp>
      <p:sp>
        <p:nvSpPr>
          <p:cNvPr id="21" name="Text 18"/>
          <p:cNvSpPr/>
          <p:nvPr/>
        </p:nvSpPr>
        <p:spPr>
          <a:xfrm>
            <a:off x="4754880" y="6153912"/>
            <a:ext cx="1874520" cy="164592"/>
          </a:xfrm>
          <a:prstGeom prst="rect">
            <a:avLst/>
          </a:prstGeom>
          <a:noFill/>
          <a:ln/>
        </p:spPr>
        <p:txBody>
          <a:bodyPr wrap="square" lIns="0" tIns="0" rIns="0" bIns="0" rtlCol="0" anchor="ctr"/>
          <a:lstStyle/>
          <a:p>
            <a:pPr marL="0" indent="0">
              <a:buNone/>
            </a:pPr>
            <a:r>
              <a:rPr lang="en-US" sz="720" b="1" dirty="0">
                <a:solidFill>
                  <a:srgbClr val="25B7B4"/>
                </a:solidFill>
                <a:latin typeface="Inter" pitchFamily="34" charset="0"/>
                <a:ea typeface="Inter" pitchFamily="34" charset="-122"/>
                <a:cs typeface="Inter" pitchFamily="34" charset="-120"/>
              </a:rPr>
              <a:t>Fast Midwest delivery</a:t>
            </a:r>
            <a:endParaRPr lang="en-US" sz="720" dirty="0"/>
          </a:p>
        </p:txBody>
      </p:sp>
      <p:sp>
        <p:nvSpPr>
          <p:cNvPr id="22" name="Text 19"/>
          <p:cNvSpPr/>
          <p:nvPr/>
        </p:nvSpPr>
        <p:spPr>
          <a:xfrm>
            <a:off x="4754880" y="6382512"/>
            <a:ext cx="1874520" cy="146304"/>
          </a:xfrm>
          <a:prstGeom prst="rect">
            <a:avLst/>
          </a:prstGeom>
          <a:noFill/>
          <a:ln/>
        </p:spPr>
        <p:txBody>
          <a:bodyPr wrap="square" lIns="0" tIns="0" rIns="0" bIns="0" rtlCol="0" anchor="ctr">
            <a:normAutofit/>
          </a:bodyPr>
          <a:lstStyle/>
          <a:p>
            <a:pPr marL="0" indent="0">
              <a:buNone/>
            </a:pPr>
            <a:r>
              <a:rPr lang="en-US" sz="660" dirty="0">
                <a:solidFill>
                  <a:srgbClr val="607587"/>
                </a:solidFill>
                <a:latin typeface="Inter" pitchFamily="34" charset="0"/>
                <a:ea typeface="Inter" pitchFamily="34" charset="-122"/>
                <a:cs typeface="Inter" pitchFamily="34" charset="-120"/>
              </a:rPr>
              <a:t>Forecast and inventory discipline</a:t>
            </a:r>
            <a:endParaRPr lang="en-US" sz="660" dirty="0"/>
          </a:p>
        </p:txBody>
      </p:sp>
      <p:sp>
        <p:nvSpPr>
          <p:cNvPr id="23" name="Shape 20"/>
          <p:cNvSpPr/>
          <p:nvPr/>
        </p:nvSpPr>
        <p:spPr>
          <a:xfrm>
            <a:off x="4535424" y="7223760"/>
            <a:ext cx="2487168" cy="1234440"/>
          </a:xfrm>
          <a:prstGeom prst="roundRect">
            <a:avLst>
              <a:gd name="adj" fmla="val 4444"/>
            </a:avLst>
          </a:prstGeom>
          <a:solidFill>
            <a:srgbClr val="0D2B4A"/>
          </a:solidFill>
          <a:ln w="12700">
            <a:solidFill>
              <a:srgbClr val="0D2B4A"/>
            </a:solidFill>
            <a:prstDash val="solid"/>
          </a:ln>
        </p:spPr>
      </p:sp>
      <p:sp>
        <p:nvSpPr>
          <p:cNvPr id="24" name="Text 21"/>
          <p:cNvSpPr/>
          <p:nvPr/>
        </p:nvSpPr>
        <p:spPr>
          <a:xfrm>
            <a:off x="4736592" y="7461504"/>
            <a:ext cx="1993392" cy="256032"/>
          </a:xfrm>
          <a:prstGeom prst="rect">
            <a:avLst/>
          </a:prstGeom>
          <a:noFill/>
          <a:ln/>
        </p:spPr>
        <p:txBody>
          <a:bodyPr wrap="square" lIns="0" tIns="0" rIns="0" bIns="0" rtlCol="0" anchor="ctr"/>
          <a:lstStyle/>
          <a:p>
            <a:pPr marL="0" indent="0">
              <a:buNone/>
            </a:pPr>
            <a:r>
              <a:rPr lang="en-US" sz="1070" b="1" dirty="0">
                <a:solidFill>
                  <a:srgbClr val="FFFFFF"/>
                </a:solidFill>
                <a:latin typeface="Inter Display" pitchFamily="34" charset="0"/>
                <a:ea typeface="Inter Display" pitchFamily="34" charset="-122"/>
                <a:cs typeface="Inter Display" pitchFamily="34" charset="-120"/>
              </a:rPr>
              <a:t>Export packaging checklist</a:t>
            </a:r>
            <a:endParaRPr lang="en-US" sz="1070" dirty="0"/>
          </a:p>
        </p:txBody>
      </p:sp>
      <p:sp>
        <p:nvSpPr>
          <p:cNvPr id="25" name="Text 22"/>
          <p:cNvSpPr/>
          <p:nvPr/>
        </p:nvSpPr>
        <p:spPr>
          <a:xfrm>
            <a:off x="4736592" y="7808976"/>
            <a:ext cx="1901952" cy="457200"/>
          </a:xfrm>
          <a:prstGeom prst="rect">
            <a:avLst/>
          </a:prstGeom>
          <a:noFill/>
          <a:ln/>
        </p:spPr>
        <p:txBody>
          <a:bodyPr wrap="square" lIns="635" tIns="635" rIns="635" bIns="635" rtlCol="0" anchor="ctr">
            <a:normAutofit/>
          </a:bodyPr>
          <a:lstStyle/>
          <a:p>
            <a:pPr marL="139700" indent="-139700">
              <a:buSzPct val="100000"/>
              <a:buChar char="•"/>
            </a:pPr>
            <a:r>
              <a:rPr lang="en-US" sz="680" dirty="0">
                <a:solidFill>
                  <a:srgbClr val="DCE8F0"/>
                </a:solidFill>
                <a:latin typeface="Inter" pitchFamily="34" charset="0"/>
                <a:ea typeface="Inter" pitchFamily="34" charset="-122"/>
                <a:cs typeface="Inter" pitchFamily="34" charset="-120"/>
              </a:rPr>
              <a:t>Corner protection</a:t>
            </a:r>
            <a:endParaRPr lang="en-US" sz="680" dirty="0"/>
          </a:p>
          <a:p>
            <a:pPr marL="139700" indent="-139700">
              <a:buSzPct val="100000"/>
              <a:buChar char="•"/>
            </a:pPr>
            <a:r>
              <a:rPr lang="en-US" sz="680" dirty="0">
                <a:solidFill>
                  <a:srgbClr val="DCE8F0"/>
                </a:solidFill>
                <a:latin typeface="Inter" pitchFamily="34" charset="0"/>
                <a:ea typeface="Inter" pitchFamily="34" charset="-122"/>
                <a:cs typeface="Inter" pitchFamily="34" charset="-120"/>
              </a:rPr>
              <a:t>Moisture barrier</a:t>
            </a:r>
            <a:endParaRPr lang="en-US" sz="680" dirty="0"/>
          </a:p>
          <a:p>
            <a:pPr marL="139700" indent="-139700">
              <a:buSzPct val="100000"/>
              <a:buChar char="•"/>
            </a:pPr>
            <a:r>
              <a:rPr lang="en-US" sz="680" dirty="0">
                <a:solidFill>
                  <a:srgbClr val="DCE8F0"/>
                </a:solidFill>
                <a:latin typeface="Inter" pitchFamily="34" charset="0"/>
                <a:ea typeface="Inter" pitchFamily="34" charset="-122"/>
                <a:cs typeface="Inter" pitchFamily="34" charset="-120"/>
              </a:rPr>
              <a:t>Part labeling</a:t>
            </a:r>
            <a:endParaRPr lang="en-US" sz="680" dirty="0"/>
          </a:p>
          <a:p>
            <a:pPr marL="139700" indent="-139700">
              <a:buSzPct val="100000"/>
              <a:buChar char="•"/>
            </a:pPr>
            <a:r>
              <a:rPr lang="en-US" sz="680" dirty="0">
                <a:solidFill>
                  <a:srgbClr val="DCE8F0"/>
                </a:solidFill>
                <a:latin typeface="Inter" pitchFamily="34" charset="0"/>
                <a:ea typeface="Inter" pitchFamily="34" charset="-122"/>
                <a:cs typeface="Inter" pitchFamily="34" charset="-120"/>
              </a:rPr>
              <a:t>Assembly guide</a:t>
            </a:r>
            <a:endParaRPr lang="en-US" sz="680" dirty="0"/>
          </a:p>
          <a:p>
            <a:pPr marL="139700" indent="-139700">
              <a:buSzPct val="100000"/>
              <a:buChar char="•"/>
            </a:pPr>
            <a:r>
              <a:rPr lang="en-US" sz="680" dirty="0">
                <a:solidFill>
                  <a:srgbClr val="DCE8F0"/>
                </a:solidFill>
                <a:latin typeface="Inter" pitchFamily="34" charset="0"/>
                <a:ea typeface="Inter" pitchFamily="34" charset="-122"/>
                <a:cs typeface="Inter" pitchFamily="34" charset="-120"/>
              </a:rPr>
              <a:t>Pallet / carton test</a:t>
            </a:r>
            <a:endParaRPr lang="en-US" sz="680" dirty="0"/>
          </a:p>
        </p:txBody>
      </p:sp>
      <p:sp>
        <p:nvSpPr>
          <p:cNvPr id="26"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SERVICE</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Assembly, documentation and lifecycle support</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Clear instructions, labeled components and defined support channels simplify installation and long-term service.</a:t>
            </a:r>
            <a:endParaRPr lang="en-US" sz="980" dirty="0"/>
          </a:p>
        </p:txBody>
      </p:sp>
      <p:sp>
        <p:nvSpPr>
          <p:cNvPr id="5" name="Shape 3"/>
          <p:cNvSpPr/>
          <p:nvPr/>
        </p:nvSpPr>
        <p:spPr>
          <a:xfrm>
            <a:off x="530352" y="1856232"/>
            <a:ext cx="3072384" cy="5943600"/>
          </a:xfrm>
          <a:prstGeom prst="roundRect">
            <a:avLst>
              <a:gd name="adj" fmla="val 2381"/>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6" name="Image 0" descr="/mnt/data/catalog_work/assets/assembly_1.png"/>
          <p:cNvPicPr>
            <a:picLocks noChangeAspect="1"/>
          </p:cNvPicPr>
          <p:nvPr/>
        </p:nvPicPr>
        <p:blipFill>
          <a:blip r:embed="rId3"/>
          <a:stretch>
            <a:fillRect/>
          </a:stretch>
        </p:blipFill>
        <p:spPr>
          <a:xfrm>
            <a:off x="621792" y="2961552"/>
            <a:ext cx="2889504" cy="3732960"/>
          </a:xfrm>
          <a:prstGeom prst="rect">
            <a:avLst/>
          </a:prstGeom>
        </p:spPr>
      </p:pic>
      <p:sp>
        <p:nvSpPr>
          <p:cNvPr id="7" name="Shape 4"/>
          <p:cNvSpPr/>
          <p:nvPr/>
        </p:nvSpPr>
        <p:spPr>
          <a:xfrm>
            <a:off x="3785616" y="1856232"/>
            <a:ext cx="3236976" cy="5943600"/>
          </a:xfrm>
          <a:prstGeom prst="roundRect">
            <a:avLst>
              <a:gd name="adj" fmla="val 226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8" name="Image 1" descr="/mnt/data/catalog_work/assets/assembly_2.png"/>
          <p:cNvPicPr>
            <a:picLocks noChangeAspect="1"/>
          </p:cNvPicPr>
          <p:nvPr/>
        </p:nvPicPr>
        <p:blipFill>
          <a:blip r:embed="rId4"/>
          <a:stretch>
            <a:fillRect/>
          </a:stretch>
        </p:blipFill>
        <p:spPr>
          <a:xfrm>
            <a:off x="3877056" y="2726621"/>
            <a:ext cx="3054096" cy="4202821"/>
          </a:xfrm>
          <a:prstGeom prst="rect">
            <a:avLst/>
          </a:prstGeom>
        </p:spPr>
      </p:pic>
      <p:sp>
        <p:nvSpPr>
          <p:cNvPr id="9" name="Shape 5"/>
          <p:cNvSpPr/>
          <p:nvPr/>
        </p:nvSpPr>
        <p:spPr>
          <a:xfrm>
            <a:off x="530352" y="8119872"/>
            <a:ext cx="1481328" cy="960120"/>
          </a:xfrm>
          <a:prstGeom prst="roundRect">
            <a:avLst>
              <a:gd name="adj" fmla="val 7619"/>
            </a:avLst>
          </a:prstGeom>
          <a:solidFill>
            <a:srgbClr val="FFFFFF"/>
          </a:solidFill>
          <a:ln w="8890">
            <a:solidFill>
              <a:srgbClr val="DDE5EA"/>
            </a:solidFill>
            <a:prstDash val="solid"/>
          </a:ln>
        </p:spPr>
      </p:sp>
      <p:sp>
        <p:nvSpPr>
          <p:cNvPr id="10" name="Text 6"/>
          <p:cNvSpPr/>
          <p:nvPr/>
        </p:nvSpPr>
        <p:spPr>
          <a:xfrm>
            <a:off x="667512" y="8302752"/>
            <a:ext cx="1188720" cy="192024"/>
          </a:xfrm>
          <a:prstGeom prst="rect">
            <a:avLst/>
          </a:prstGeom>
          <a:noFill/>
          <a:ln/>
        </p:spPr>
        <p:txBody>
          <a:bodyPr wrap="square" lIns="0" tIns="0" rIns="0" bIns="0" rtlCol="0" anchor="ctr"/>
          <a:lstStyle/>
          <a:p>
            <a:pPr marL="0" indent="0" algn="ctr">
              <a:buNone/>
            </a:pPr>
            <a:r>
              <a:rPr lang="en-US" sz="770" b="1" dirty="0">
                <a:solidFill>
                  <a:srgbClr val="0D2B4A"/>
                </a:solidFill>
                <a:latin typeface="Inter" pitchFamily="34" charset="0"/>
                <a:ea typeface="Inter" pitchFamily="34" charset="-122"/>
                <a:cs typeface="Inter" pitchFamily="34" charset="-120"/>
              </a:rPr>
              <a:t>Installation</a:t>
            </a:r>
            <a:endParaRPr lang="en-US" sz="770" dirty="0"/>
          </a:p>
        </p:txBody>
      </p:sp>
      <p:sp>
        <p:nvSpPr>
          <p:cNvPr id="11" name="Text 7"/>
          <p:cNvSpPr/>
          <p:nvPr/>
        </p:nvSpPr>
        <p:spPr>
          <a:xfrm>
            <a:off x="640080" y="8586216"/>
            <a:ext cx="1243584" cy="301752"/>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Illustrated assembly sequence and torque guidance</a:t>
            </a:r>
            <a:endParaRPr lang="en-US" sz="580" dirty="0"/>
          </a:p>
        </p:txBody>
      </p:sp>
      <p:sp>
        <p:nvSpPr>
          <p:cNvPr id="12" name="Shape 8"/>
          <p:cNvSpPr/>
          <p:nvPr/>
        </p:nvSpPr>
        <p:spPr>
          <a:xfrm>
            <a:off x="2194560" y="8119872"/>
            <a:ext cx="1481328" cy="960120"/>
          </a:xfrm>
          <a:prstGeom prst="roundRect">
            <a:avLst>
              <a:gd name="adj" fmla="val 7619"/>
            </a:avLst>
          </a:prstGeom>
          <a:solidFill>
            <a:srgbClr val="FFFFFF"/>
          </a:solidFill>
          <a:ln w="8890">
            <a:solidFill>
              <a:srgbClr val="DDE5EA"/>
            </a:solidFill>
            <a:prstDash val="solid"/>
          </a:ln>
        </p:spPr>
      </p:sp>
      <p:sp>
        <p:nvSpPr>
          <p:cNvPr id="13" name="Text 9"/>
          <p:cNvSpPr/>
          <p:nvPr/>
        </p:nvSpPr>
        <p:spPr>
          <a:xfrm>
            <a:off x="2331720" y="8302752"/>
            <a:ext cx="1188720" cy="192024"/>
          </a:xfrm>
          <a:prstGeom prst="rect">
            <a:avLst/>
          </a:prstGeom>
          <a:noFill/>
          <a:ln/>
        </p:spPr>
        <p:txBody>
          <a:bodyPr wrap="square" lIns="0" tIns="0" rIns="0" bIns="0" rtlCol="0" anchor="ctr"/>
          <a:lstStyle/>
          <a:p>
            <a:pPr marL="0" indent="0" algn="ctr">
              <a:buNone/>
            </a:pPr>
            <a:r>
              <a:rPr lang="en-US" sz="770" b="1" dirty="0">
                <a:solidFill>
                  <a:srgbClr val="0D2B4A"/>
                </a:solidFill>
                <a:latin typeface="Inter" pitchFamily="34" charset="0"/>
                <a:ea typeface="Inter" pitchFamily="34" charset="-122"/>
                <a:cs typeface="Inter" pitchFamily="34" charset="-120"/>
              </a:rPr>
              <a:t>Parts</a:t>
            </a:r>
            <a:endParaRPr lang="en-US" sz="770" dirty="0"/>
          </a:p>
        </p:txBody>
      </p:sp>
      <p:sp>
        <p:nvSpPr>
          <p:cNvPr id="14" name="Text 10"/>
          <p:cNvSpPr/>
          <p:nvPr/>
        </p:nvSpPr>
        <p:spPr>
          <a:xfrm>
            <a:off x="2304288" y="8586216"/>
            <a:ext cx="1243584" cy="301752"/>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Exploded view, BOM and spare-part identification</a:t>
            </a:r>
            <a:endParaRPr lang="en-US" sz="580" dirty="0"/>
          </a:p>
        </p:txBody>
      </p:sp>
      <p:sp>
        <p:nvSpPr>
          <p:cNvPr id="15" name="Shape 11"/>
          <p:cNvSpPr/>
          <p:nvPr/>
        </p:nvSpPr>
        <p:spPr>
          <a:xfrm>
            <a:off x="3858768" y="8119872"/>
            <a:ext cx="1481328" cy="960120"/>
          </a:xfrm>
          <a:prstGeom prst="roundRect">
            <a:avLst>
              <a:gd name="adj" fmla="val 7619"/>
            </a:avLst>
          </a:prstGeom>
          <a:solidFill>
            <a:srgbClr val="FFFFFF"/>
          </a:solidFill>
          <a:ln w="8890">
            <a:solidFill>
              <a:srgbClr val="DDE5EA"/>
            </a:solidFill>
            <a:prstDash val="solid"/>
          </a:ln>
        </p:spPr>
      </p:sp>
      <p:sp>
        <p:nvSpPr>
          <p:cNvPr id="16" name="Text 12"/>
          <p:cNvSpPr/>
          <p:nvPr/>
        </p:nvSpPr>
        <p:spPr>
          <a:xfrm>
            <a:off x="3995928" y="8302752"/>
            <a:ext cx="1188720" cy="192024"/>
          </a:xfrm>
          <a:prstGeom prst="rect">
            <a:avLst/>
          </a:prstGeom>
          <a:noFill/>
          <a:ln/>
        </p:spPr>
        <p:txBody>
          <a:bodyPr wrap="square" lIns="0" tIns="0" rIns="0" bIns="0" rtlCol="0" anchor="ctr"/>
          <a:lstStyle/>
          <a:p>
            <a:pPr marL="0" indent="0" algn="ctr">
              <a:buNone/>
            </a:pPr>
            <a:r>
              <a:rPr lang="en-US" sz="770" b="1" dirty="0">
                <a:solidFill>
                  <a:srgbClr val="0D2B4A"/>
                </a:solidFill>
                <a:latin typeface="Inter" pitchFamily="34" charset="0"/>
                <a:ea typeface="Inter" pitchFamily="34" charset="-122"/>
                <a:cs typeface="Inter" pitchFamily="34" charset="-120"/>
              </a:rPr>
              <a:t>Support</a:t>
            </a:r>
            <a:endParaRPr lang="en-US" sz="770" dirty="0"/>
          </a:p>
        </p:txBody>
      </p:sp>
      <p:sp>
        <p:nvSpPr>
          <p:cNvPr id="17" name="Text 13"/>
          <p:cNvSpPr/>
          <p:nvPr/>
        </p:nvSpPr>
        <p:spPr>
          <a:xfrm>
            <a:off x="3968496" y="8586216"/>
            <a:ext cx="1243584" cy="301752"/>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Commercial and technical coordination through the assigned representative</a:t>
            </a:r>
            <a:endParaRPr lang="en-US" sz="580" dirty="0"/>
          </a:p>
        </p:txBody>
      </p:sp>
      <p:sp>
        <p:nvSpPr>
          <p:cNvPr id="18" name="Shape 14"/>
          <p:cNvSpPr/>
          <p:nvPr/>
        </p:nvSpPr>
        <p:spPr>
          <a:xfrm>
            <a:off x="5522976" y="8119872"/>
            <a:ext cx="1481328" cy="960120"/>
          </a:xfrm>
          <a:prstGeom prst="roundRect">
            <a:avLst>
              <a:gd name="adj" fmla="val 7619"/>
            </a:avLst>
          </a:prstGeom>
          <a:solidFill>
            <a:srgbClr val="F0F8FA"/>
          </a:solidFill>
          <a:ln w="8890">
            <a:solidFill>
              <a:srgbClr val="DDE5EA"/>
            </a:solidFill>
            <a:prstDash val="solid"/>
          </a:ln>
        </p:spPr>
      </p:sp>
      <p:sp>
        <p:nvSpPr>
          <p:cNvPr id="19" name="Text 15"/>
          <p:cNvSpPr/>
          <p:nvPr/>
        </p:nvSpPr>
        <p:spPr>
          <a:xfrm>
            <a:off x="5660136" y="8302752"/>
            <a:ext cx="1188720" cy="192024"/>
          </a:xfrm>
          <a:prstGeom prst="rect">
            <a:avLst/>
          </a:prstGeom>
          <a:noFill/>
          <a:ln/>
        </p:spPr>
        <p:txBody>
          <a:bodyPr wrap="square" lIns="0" tIns="0" rIns="0" bIns="0" rtlCol="0" anchor="ctr"/>
          <a:lstStyle/>
          <a:p>
            <a:pPr marL="0" indent="0" algn="ctr">
              <a:buNone/>
            </a:pPr>
            <a:r>
              <a:rPr lang="en-US" sz="770" b="1" dirty="0">
                <a:solidFill>
                  <a:srgbClr val="0D2B4A"/>
                </a:solidFill>
                <a:latin typeface="Inter" pitchFamily="34" charset="0"/>
                <a:ea typeface="Inter" pitchFamily="34" charset="-122"/>
                <a:cs typeface="Inter" pitchFamily="34" charset="-120"/>
              </a:rPr>
              <a:t>Warranty</a:t>
            </a:r>
            <a:endParaRPr lang="en-US" sz="770" dirty="0"/>
          </a:p>
        </p:txBody>
      </p:sp>
      <p:sp>
        <p:nvSpPr>
          <p:cNvPr id="20" name="Text 16"/>
          <p:cNvSpPr/>
          <p:nvPr/>
        </p:nvSpPr>
        <p:spPr>
          <a:xfrm>
            <a:off x="5632704" y="8586216"/>
            <a:ext cx="1243584" cy="301752"/>
          </a:xfrm>
          <a:prstGeom prst="rect">
            <a:avLst/>
          </a:prstGeom>
          <a:noFill/>
          <a:ln/>
        </p:spPr>
        <p:txBody>
          <a:bodyPr wrap="square" lIns="0" tIns="0" rIns="0" bIns="0" rtlCol="0" anchor="ctr">
            <a:normAutofit/>
          </a:bodyPr>
          <a:lstStyle/>
          <a:p>
            <a:pPr marL="0" indent="0" algn="ctr">
              <a:buNone/>
            </a:pPr>
            <a:r>
              <a:rPr lang="en-US" sz="580" dirty="0">
                <a:solidFill>
                  <a:srgbClr val="607587"/>
                </a:solidFill>
                <a:latin typeface="Inter" pitchFamily="34" charset="0"/>
                <a:ea typeface="Inter" pitchFamily="34" charset="-122"/>
                <a:cs typeface="Inter" pitchFamily="34" charset="-120"/>
              </a:rPr>
              <a:t>Terms and duration confirmed in the quotation and order acknowledgement</a:t>
            </a:r>
            <a:endParaRPr lang="en-US" sz="58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COMMERCIAL PROCESS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From inquiry to delivery</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defined configuration and approval workflow reduces technical ambiguity and supports repeat orders across multiple locations.</a:t>
            </a:r>
            <a:endParaRPr lang="en-US" sz="980" dirty="0"/>
          </a:p>
        </p:txBody>
      </p:sp>
      <p:sp>
        <p:nvSpPr>
          <p:cNvPr id="5" name="Shape 3"/>
          <p:cNvSpPr/>
          <p:nvPr/>
        </p:nvSpPr>
        <p:spPr>
          <a:xfrm>
            <a:off x="530352" y="1874520"/>
            <a:ext cx="6492240" cy="804672"/>
          </a:xfrm>
          <a:prstGeom prst="roundRect">
            <a:avLst>
              <a:gd name="adj" fmla="val 9091"/>
            </a:avLst>
          </a:prstGeom>
          <a:solidFill>
            <a:srgbClr val="F2F7F8"/>
          </a:solidFill>
          <a:ln w="8890">
            <a:solidFill>
              <a:srgbClr val="DDE5EA"/>
            </a:solidFill>
            <a:prstDash val="solid"/>
          </a:ln>
        </p:spPr>
      </p:sp>
      <p:sp>
        <p:nvSpPr>
          <p:cNvPr id="6" name="Text 4"/>
          <p:cNvSpPr/>
          <p:nvPr/>
        </p:nvSpPr>
        <p:spPr>
          <a:xfrm>
            <a:off x="731520" y="207568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01</a:t>
            </a:r>
            <a:endParaRPr lang="en-US" sz="1250" dirty="0"/>
          </a:p>
        </p:txBody>
      </p:sp>
      <p:sp>
        <p:nvSpPr>
          <p:cNvPr id="7" name="Text 5"/>
          <p:cNvSpPr/>
          <p:nvPr/>
        </p:nvSpPr>
        <p:spPr>
          <a:xfrm>
            <a:off x="1307592" y="202082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Inquiry</a:t>
            </a:r>
            <a:endParaRPr lang="en-US" sz="980" dirty="0"/>
          </a:p>
        </p:txBody>
      </p:sp>
      <p:sp>
        <p:nvSpPr>
          <p:cNvPr id="8" name="Text 6"/>
          <p:cNvSpPr/>
          <p:nvPr/>
        </p:nvSpPr>
        <p:spPr>
          <a:xfrm>
            <a:off x="2679192" y="201168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Application, dimensions, quantity, destination and required date</a:t>
            </a:r>
            <a:endParaRPr lang="en-US" sz="750" dirty="0"/>
          </a:p>
        </p:txBody>
      </p:sp>
      <p:sp>
        <p:nvSpPr>
          <p:cNvPr id="9" name="Shape 7"/>
          <p:cNvSpPr/>
          <p:nvPr/>
        </p:nvSpPr>
        <p:spPr>
          <a:xfrm>
            <a:off x="530352" y="2926080"/>
            <a:ext cx="6492240" cy="804672"/>
          </a:xfrm>
          <a:prstGeom prst="roundRect">
            <a:avLst>
              <a:gd name="adj" fmla="val 9091"/>
            </a:avLst>
          </a:prstGeom>
          <a:solidFill>
            <a:srgbClr val="FFFFFF"/>
          </a:solidFill>
          <a:ln w="8890">
            <a:solidFill>
              <a:srgbClr val="DDE5EA"/>
            </a:solidFill>
            <a:prstDash val="solid"/>
          </a:ln>
        </p:spPr>
      </p:sp>
      <p:sp>
        <p:nvSpPr>
          <p:cNvPr id="10" name="Text 8"/>
          <p:cNvSpPr/>
          <p:nvPr/>
        </p:nvSpPr>
        <p:spPr>
          <a:xfrm>
            <a:off x="731520" y="312724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02</a:t>
            </a:r>
            <a:endParaRPr lang="en-US" sz="1250" dirty="0"/>
          </a:p>
        </p:txBody>
      </p:sp>
      <p:sp>
        <p:nvSpPr>
          <p:cNvPr id="11" name="Text 9"/>
          <p:cNvSpPr/>
          <p:nvPr/>
        </p:nvSpPr>
        <p:spPr>
          <a:xfrm>
            <a:off x="1307592" y="307238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Configuration</a:t>
            </a:r>
            <a:endParaRPr lang="en-US" sz="980" dirty="0"/>
          </a:p>
        </p:txBody>
      </p:sp>
      <p:sp>
        <p:nvSpPr>
          <p:cNvPr id="12" name="Text 10"/>
          <p:cNvSpPr/>
          <p:nvPr/>
        </p:nvSpPr>
        <p:spPr>
          <a:xfrm>
            <a:off x="2679192" y="306324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Model code, doors, rails, accessories, PDU and packing method</a:t>
            </a:r>
            <a:endParaRPr lang="en-US" sz="750" dirty="0"/>
          </a:p>
        </p:txBody>
      </p:sp>
      <p:sp>
        <p:nvSpPr>
          <p:cNvPr id="13" name="Shape 11"/>
          <p:cNvSpPr/>
          <p:nvPr/>
        </p:nvSpPr>
        <p:spPr>
          <a:xfrm>
            <a:off x="530352" y="3977640"/>
            <a:ext cx="6492240" cy="804672"/>
          </a:xfrm>
          <a:prstGeom prst="roundRect">
            <a:avLst>
              <a:gd name="adj" fmla="val 9091"/>
            </a:avLst>
          </a:prstGeom>
          <a:solidFill>
            <a:srgbClr val="F2F7F8"/>
          </a:solidFill>
          <a:ln w="8890">
            <a:solidFill>
              <a:srgbClr val="DDE5EA"/>
            </a:solidFill>
            <a:prstDash val="solid"/>
          </a:ln>
        </p:spPr>
      </p:sp>
      <p:sp>
        <p:nvSpPr>
          <p:cNvPr id="14" name="Text 12"/>
          <p:cNvSpPr/>
          <p:nvPr/>
        </p:nvSpPr>
        <p:spPr>
          <a:xfrm>
            <a:off x="731520" y="417880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03</a:t>
            </a:r>
            <a:endParaRPr lang="en-US" sz="1250" dirty="0"/>
          </a:p>
        </p:txBody>
      </p:sp>
      <p:sp>
        <p:nvSpPr>
          <p:cNvPr id="15" name="Text 13"/>
          <p:cNvSpPr/>
          <p:nvPr/>
        </p:nvSpPr>
        <p:spPr>
          <a:xfrm>
            <a:off x="1307592" y="412394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Quotation</a:t>
            </a:r>
            <a:endParaRPr lang="en-US" sz="980" dirty="0"/>
          </a:p>
        </p:txBody>
      </p:sp>
      <p:sp>
        <p:nvSpPr>
          <p:cNvPr id="16" name="Text 14"/>
          <p:cNvSpPr/>
          <p:nvPr/>
        </p:nvSpPr>
        <p:spPr>
          <a:xfrm>
            <a:off x="2679192" y="411480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Commercial terms, lead time, documentation and delivery scope</a:t>
            </a:r>
            <a:endParaRPr lang="en-US" sz="750" dirty="0"/>
          </a:p>
        </p:txBody>
      </p:sp>
      <p:sp>
        <p:nvSpPr>
          <p:cNvPr id="17" name="Shape 15"/>
          <p:cNvSpPr/>
          <p:nvPr/>
        </p:nvSpPr>
        <p:spPr>
          <a:xfrm>
            <a:off x="530352" y="5029200"/>
            <a:ext cx="6492240" cy="804672"/>
          </a:xfrm>
          <a:prstGeom prst="roundRect">
            <a:avLst>
              <a:gd name="adj" fmla="val 9091"/>
            </a:avLst>
          </a:prstGeom>
          <a:solidFill>
            <a:srgbClr val="FFFFFF"/>
          </a:solidFill>
          <a:ln w="8890">
            <a:solidFill>
              <a:srgbClr val="DDE5EA"/>
            </a:solidFill>
            <a:prstDash val="solid"/>
          </a:ln>
        </p:spPr>
      </p:sp>
      <p:sp>
        <p:nvSpPr>
          <p:cNvPr id="18" name="Text 16"/>
          <p:cNvSpPr/>
          <p:nvPr/>
        </p:nvSpPr>
        <p:spPr>
          <a:xfrm>
            <a:off x="731520" y="523036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04</a:t>
            </a:r>
            <a:endParaRPr lang="en-US" sz="1250" dirty="0"/>
          </a:p>
        </p:txBody>
      </p:sp>
      <p:sp>
        <p:nvSpPr>
          <p:cNvPr id="19" name="Text 17"/>
          <p:cNvSpPr/>
          <p:nvPr/>
        </p:nvSpPr>
        <p:spPr>
          <a:xfrm>
            <a:off x="1307592" y="517550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Approval</a:t>
            </a:r>
            <a:endParaRPr lang="en-US" sz="980" dirty="0"/>
          </a:p>
        </p:txBody>
      </p:sp>
      <p:sp>
        <p:nvSpPr>
          <p:cNvPr id="20" name="Text 18"/>
          <p:cNvSpPr/>
          <p:nvPr/>
        </p:nvSpPr>
        <p:spPr>
          <a:xfrm>
            <a:off x="2679192" y="516636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Signed quotation, approved drawing or configuration sheet</a:t>
            </a:r>
            <a:endParaRPr lang="en-US" sz="750" dirty="0"/>
          </a:p>
        </p:txBody>
      </p:sp>
      <p:sp>
        <p:nvSpPr>
          <p:cNvPr id="21" name="Shape 19"/>
          <p:cNvSpPr/>
          <p:nvPr/>
        </p:nvSpPr>
        <p:spPr>
          <a:xfrm>
            <a:off x="530352" y="6080760"/>
            <a:ext cx="6492240" cy="804672"/>
          </a:xfrm>
          <a:prstGeom prst="roundRect">
            <a:avLst>
              <a:gd name="adj" fmla="val 9091"/>
            </a:avLst>
          </a:prstGeom>
          <a:solidFill>
            <a:srgbClr val="F2F7F8"/>
          </a:solidFill>
          <a:ln w="8890">
            <a:solidFill>
              <a:srgbClr val="DDE5EA"/>
            </a:solidFill>
            <a:prstDash val="solid"/>
          </a:ln>
        </p:spPr>
      </p:sp>
      <p:sp>
        <p:nvSpPr>
          <p:cNvPr id="22" name="Text 20"/>
          <p:cNvSpPr/>
          <p:nvPr/>
        </p:nvSpPr>
        <p:spPr>
          <a:xfrm>
            <a:off x="731520" y="628192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05</a:t>
            </a:r>
            <a:endParaRPr lang="en-US" sz="1250" dirty="0"/>
          </a:p>
        </p:txBody>
      </p:sp>
      <p:sp>
        <p:nvSpPr>
          <p:cNvPr id="23" name="Text 21"/>
          <p:cNvSpPr/>
          <p:nvPr/>
        </p:nvSpPr>
        <p:spPr>
          <a:xfrm>
            <a:off x="1307592" y="622706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Production &amp; QC</a:t>
            </a:r>
            <a:endParaRPr lang="en-US" sz="980" dirty="0"/>
          </a:p>
        </p:txBody>
      </p:sp>
      <p:sp>
        <p:nvSpPr>
          <p:cNvPr id="24" name="Text 22"/>
          <p:cNvSpPr/>
          <p:nvPr/>
        </p:nvSpPr>
        <p:spPr>
          <a:xfrm>
            <a:off x="2679192" y="621792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Manufacturing, incoming inspection, assembly and final checks</a:t>
            </a:r>
            <a:endParaRPr lang="en-US" sz="750" dirty="0"/>
          </a:p>
        </p:txBody>
      </p:sp>
      <p:sp>
        <p:nvSpPr>
          <p:cNvPr id="25" name="Shape 23"/>
          <p:cNvSpPr/>
          <p:nvPr/>
        </p:nvSpPr>
        <p:spPr>
          <a:xfrm>
            <a:off x="530352" y="7132320"/>
            <a:ext cx="6492240" cy="804672"/>
          </a:xfrm>
          <a:prstGeom prst="roundRect">
            <a:avLst>
              <a:gd name="adj" fmla="val 9091"/>
            </a:avLst>
          </a:prstGeom>
          <a:solidFill>
            <a:srgbClr val="FFFFFF"/>
          </a:solidFill>
          <a:ln w="8890">
            <a:solidFill>
              <a:srgbClr val="DDE5EA"/>
            </a:solidFill>
            <a:prstDash val="solid"/>
          </a:ln>
        </p:spPr>
      </p:sp>
      <p:sp>
        <p:nvSpPr>
          <p:cNvPr id="26" name="Text 24"/>
          <p:cNvSpPr/>
          <p:nvPr/>
        </p:nvSpPr>
        <p:spPr>
          <a:xfrm>
            <a:off x="731520" y="7333488"/>
            <a:ext cx="457200" cy="219456"/>
          </a:xfrm>
          <a:prstGeom prst="rect">
            <a:avLst/>
          </a:prstGeom>
          <a:noFill/>
          <a:ln/>
        </p:spPr>
        <p:txBody>
          <a:bodyPr wrap="square" lIns="0" tIns="0" rIns="0" bIns="0" rtlCol="0" anchor="ctr"/>
          <a:lstStyle/>
          <a:p>
            <a:pPr marL="0" indent="0">
              <a:buNone/>
            </a:pPr>
            <a:r>
              <a:rPr lang="en-US" sz="1250" b="1" dirty="0">
                <a:solidFill>
                  <a:srgbClr val="25B7B4"/>
                </a:solidFill>
                <a:latin typeface="Inter Display" pitchFamily="34" charset="0"/>
                <a:ea typeface="Inter Display" pitchFamily="34" charset="-122"/>
                <a:cs typeface="Inter Display" pitchFamily="34" charset="-120"/>
              </a:rPr>
              <a:t>06</a:t>
            </a:r>
            <a:endParaRPr lang="en-US" sz="1250" dirty="0"/>
          </a:p>
        </p:txBody>
      </p:sp>
      <p:sp>
        <p:nvSpPr>
          <p:cNvPr id="27" name="Text 25"/>
          <p:cNvSpPr/>
          <p:nvPr/>
        </p:nvSpPr>
        <p:spPr>
          <a:xfrm>
            <a:off x="1307592" y="7278624"/>
            <a:ext cx="1325880" cy="228600"/>
          </a:xfrm>
          <a:prstGeom prst="rect">
            <a:avLst/>
          </a:prstGeom>
          <a:noFill/>
          <a:ln/>
        </p:spPr>
        <p:txBody>
          <a:bodyPr wrap="square" lIns="0" tIns="0" rIns="0" bIns="0" rtlCol="0" anchor="ctr"/>
          <a:lstStyle/>
          <a:p>
            <a:pPr marL="0" indent="0">
              <a:buNone/>
            </a:pPr>
            <a:r>
              <a:rPr lang="en-US" sz="980" b="1" dirty="0">
                <a:solidFill>
                  <a:srgbClr val="0D2B4A"/>
                </a:solidFill>
                <a:latin typeface="Inter Display" pitchFamily="34" charset="0"/>
                <a:ea typeface="Inter Display" pitchFamily="34" charset="-122"/>
                <a:cs typeface="Inter Display" pitchFamily="34" charset="-120"/>
              </a:rPr>
              <a:t>Packing &amp; delivery</a:t>
            </a:r>
            <a:endParaRPr lang="en-US" sz="980" dirty="0"/>
          </a:p>
        </p:txBody>
      </p:sp>
      <p:sp>
        <p:nvSpPr>
          <p:cNvPr id="28" name="Text 26"/>
          <p:cNvSpPr/>
          <p:nvPr/>
        </p:nvSpPr>
        <p:spPr>
          <a:xfrm>
            <a:off x="2679192" y="7269480"/>
            <a:ext cx="3840480" cy="329184"/>
          </a:xfrm>
          <a:prstGeom prst="rect">
            <a:avLst/>
          </a:prstGeom>
          <a:noFill/>
          <a:ln/>
        </p:spPr>
        <p:txBody>
          <a:bodyPr wrap="square" lIns="0" tIns="0" rIns="0" bIns="0" rtlCol="0" anchor="ctr">
            <a:normAutofit/>
          </a:bodyPr>
          <a:lstStyle/>
          <a:p>
            <a:pPr marL="0" indent="0">
              <a:buNone/>
            </a:pPr>
            <a:r>
              <a:rPr lang="en-US" sz="750" dirty="0">
                <a:solidFill>
                  <a:srgbClr val="607587"/>
                </a:solidFill>
                <a:latin typeface="Inter" pitchFamily="34" charset="0"/>
                <a:ea typeface="Inter" pitchFamily="34" charset="-122"/>
                <a:cs typeface="Inter" pitchFamily="34" charset="-120"/>
              </a:rPr>
              <a:t>Labeled shipment, packing list and installation documentation</a:t>
            </a:r>
            <a:endParaRPr lang="en-US" sz="750" dirty="0"/>
          </a:p>
        </p:txBody>
      </p:sp>
      <p:sp>
        <p:nvSpPr>
          <p:cNvPr id="29" name="Shape 27"/>
          <p:cNvSpPr/>
          <p:nvPr/>
        </p:nvSpPr>
        <p:spPr>
          <a:xfrm>
            <a:off x="530352" y="8485632"/>
            <a:ext cx="6492240" cy="1005840"/>
          </a:xfrm>
          <a:prstGeom prst="roundRect">
            <a:avLst>
              <a:gd name="adj" fmla="val 5455"/>
            </a:avLst>
          </a:prstGeom>
          <a:solidFill>
            <a:srgbClr val="0D2B4A"/>
          </a:solidFill>
          <a:ln w="12700">
            <a:solidFill>
              <a:srgbClr val="0D2B4A"/>
            </a:solidFill>
            <a:prstDash val="solid"/>
          </a:ln>
        </p:spPr>
      </p:sp>
      <p:sp>
        <p:nvSpPr>
          <p:cNvPr id="30" name="Text 28"/>
          <p:cNvSpPr/>
          <p:nvPr/>
        </p:nvSpPr>
        <p:spPr>
          <a:xfrm>
            <a:off x="768096" y="8778240"/>
            <a:ext cx="1234440" cy="182880"/>
          </a:xfrm>
          <a:prstGeom prst="rect">
            <a:avLst/>
          </a:prstGeom>
          <a:noFill/>
          <a:ln/>
        </p:spPr>
        <p:txBody>
          <a:bodyPr wrap="square" lIns="0" tIns="0" rIns="0" bIns="0" rtlCol="0" anchor="ctr"/>
          <a:lstStyle/>
          <a:p>
            <a:pPr marL="0" indent="0">
              <a:buNone/>
            </a:pPr>
            <a:r>
              <a:rPr lang="en-US" sz="730" b="1" dirty="0">
                <a:solidFill>
                  <a:srgbClr val="25B7B4"/>
                </a:solidFill>
                <a:latin typeface="Inter" pitchFamily="34" charset="0"/>
                <a:ea typeface="Inter" pitchFamily="34" charset="-122"/>
                <a:cs typeface="Inter" pitchFamily="34" charset="-120"/>
              </a:rPr>
              <a:t>Commercial terms</a:t>
            </a:r>
            <a:endParaRPr lang="en-US" sz="730" dirty="0"/>
          </a:p>
        </p:txBody>
      </p:sp>
      <p:sp>
        <p:nvSpPr>
          <p:cNvPr id="31" name="Text 29"/>
          <p:cNvSpPr/>
          <p:nvPr/>
        </p:nvSpPr>
        <p:spPr>
          <a:xfrm>
            <a:off x="1965960" y="8677656"/>
            <a:ext cx="4553712" cy="384048"/>
          </a:xfrm>
          <a:prstGeom prst="rect">
            <a:avLst/>
          </a:prstGeom>
          <a:noFill/>
          <a:ln/>
        </p:spPr>
        <p:txBody>
          <a:bodyPr wrap="square" lIns="0" tIns="0" rIns="0" bIns="0" rtlCol="0" anchor="ctr">
            <a:normAutofit/>
          </a:bodyPr>
          <a:lstStyle/>
          <a:p>
            <a:pPr marL="0" indent="0">
              <a:buNone/>
            </a:pPr>
            <a:r>
              <a:rPr lang="en-US" sz="760" dirty="0">
                <a:solidFill>
                  <a:srgbClr val="FFFFFF"/>
                </a:solidFill>
                <a:latin typeface="Inter" pitchFamily="34" charset="0"/>
                <a:ea typeface="Inter" pitchFamily="34" charset="-122"/>
                <a:cs typeface="Inter" pitchFamily="34" charset="-120"/>
              </a:rPr>
              <a:t>Payment, Incoterms, delivery schedule, warranty duration and after-sales scope are confirmed in the quotation and order acknowledgement.</a:t>
            </a:r>
            <a:endParaRPr lang="en-US" sz="760" dirty="0"/>
          </a:p>
        </p:txBody>
      </p:sp>
      <p:sp>
        <p:nvSpPr>
          <p:cNvPr id="32"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D2B4A"/>
        </a:solidFill>
        <a:effectLst/>
      </p:bgPr>
    </p:bg>
    <p:spTree>
      <p:nvGrpSpPr>
        <p:cNvPr id="1" name=""/>
        <p:cNvGrpSpPr/>
        <p:nvPr/>
      </p:nvGrpSpPr>
      <p:grpSpPr>
        <a:xfrm>
          <a:off x="0" y="0"/>
          <a:ext cx="0" cy="0"/>
          <a:chOff x="0" y="0"/>
          <a:chExt cx="0" cy="0"/>
        </a:xfrm>
      </p:grpSpPr>
      <p:sp>
        <p:nvSpPr>
          <p:cNvPr id="2" name="Shape 0"/>
          <p:cNvSpPr/>
          <p:nvPr/>
        </p:nvSpPr>
        <p:spPr>
          <a:xfrm>
            <a:off x="0" y="0"/>
            <a:ext cx="7562088" cy="10689336"/>
          </a:xfrm>
          <a:prstGeom prst="rect">
            <a:avLst/>
          </a:prstGeom>
          <a:solidFill>
            <a:srgbClr val="0D2B4A"/>
          </a:solidFill>
          <a:ln w="12700">
            <a:solidFill>
              <a:srgbClr val="0D2B4A"/>
            </a:solidFill>
            <a:prstDash val="solid"/>
          </a:ln>
        </p:spPr>
        <p:txBody>
          <a:bodyPr/>
          <a:lstStyle/>
          <a:p>
            <a:endParaRPr lang="tr-TR" dirty="0"/>
          </a:p>
        </p:txBody>
      </p:sp>
      <p:sp>
        <p:nvSpPr>
          <p:cNvPr id="3" name="Shape 1"/>
          <p:cNvSpPr/>
          <p:nvPr/>
        </p:nvSpPr>
        <p:spPr>
          <a:xfrm rot="1080000">
            <a:off x="4736592" y="365760"/>
            <a:ext cx="2834640" cy="2834640"/>
          </a:xfrm>
          <a:prstGeom prst="arc">
            <a:avLst/>
          </a:prstGeom>
          <a:solidFill>
            <a:srgbClr val="25B7B4">
              <a:alpha val="22000"/>
            </a:srgbClr>
          </a:solidFill>
          <a:ln w="12700">
            <a:solidFill>
              <a:srgbClr val="25B7B4">
                <a:alpha val="0"/>
              </a:srgbClr>
            </a:solidFill>
            <a:prstDash val="solid"/>
          </a:ln>
        </p:spPr>
      </p:sp>
      <p:pic>
        <p:nvPicPr>
          <p:cNvPr id="4" name="Image 0" descr="/mnt/data/catalog_work/assets/a_series_mesh_cutout.png"/>
          <p:cNvPicPr>
            <a:picLocks noChangeAspect="1"/>
          </p:cNvPicPr>
          <p:nvPr/>
        </p:nvPicPr>
        <p:blipFill>
          <a:blip r:embed="rId3"/>
          <a:stretch>
            <a:fillRect/>
          </a:stretch>
        </p:blipFill>
        <p:spPr>
          <a:xfrm>
            <a:off x="4700337" y="960120"/>
            <a:ext cx="2349366" cy="6629400"/>
          </a:xfrm>
          <a:prstGeom prst="rect">
            <a:avLst/>
          </a:prstGeom>
        </p:spPr>
      </p:pic>
      <p:sp>
        <p:nvSpPr>
          <p:cNvPr id="5" name="Text 2"/>
          <p:cNvSpPr/>
          <p:nvPr/>
        </p:nvSpPr>
        <p:spPr>
          <a:xfrm>
            <a:off x="594360" y="713232"/>
            <a:ext cx="3017520" cy="457200"/>
          </a:xfrm>
          <a:prstGeom prst="rect">
            <a:avLst/>
          </a:prstGeom>
          <a:noFill/>
          <a:ln/>
        </p:spPr>
        <p:txBody>
          <a:bodyPr wrap="square" lIns="0" tIns="0" rIns="0" bIns="0" rtlCol="0" anchor="ctr"/>
          <a:lstStyle/>
          <a:p>
            <a:pPr marL="0" indent="0">
              <a:buNone/>
            </a:pPr>
            <a:r>
              <a:rPr lang="en-US" sz="2900" b="1" kern="0" spc="130" dirty="0">
                <a:solidFill>
                  <a:srgbClr val="FFFFFF"/>
                </a:solidFill>
                <a:latin typeface="Inter Display" pitchFamily="34" charset="0"/>
                <a:ea typeface="Inter Display" pitchFamily="34" charset="-122"/>
                <a:cs typeface="Inter Display" pitchFamily="34" charset="-120"/>
              </a:rPr>
              <a:t>INFINITY</a:t>
            </a:r>
            <a:endParaRPr lang="en-US" sz="2900" dirty="0"/>
          </a:p>
        </p:txBody>
      </p:sp>
      <p:sp>
        <p:nvSpPr>
          <p:cNvPr id="6" name="Text 3"/>
          <p:cNvSpPr/>
          <p:nvPr/>
        </p:nvSpPr>
        <p:spPr>
          <a:xfrm>
            <a:off x="621792" y="1216152"/>
            <a:ext cx="2560320" cy="228600"/>
          </a:xfrm>
          <a:prstGeom prst="rect">
            <a:avLst/>
          </a:prstGeom>
          <a:noFill/>
          <a:ln/>
        </p:spPr>
        <p:txBody>
          <a:bodyPr wrap="square" lIns="0" tIns="0" rIns="0" bIns="0" rtlCol="0" anchor="ctr"/>
          <a:lstStyle/>
          <a:p>
            <a:pPr marL="0" indent="0">
              <a:buNone/>
            </a:pPr>
            <a:r>
              <a:rPr lang="en-US" sz="940" b="1" kern="0" spc="230" dirty="0">
                <a:solidFill>
                  <a:srgbClr val="25B7B4"/>
                </a:solidFill>
                <a:latin typeface="Inter" pitchFamily="34" charset="0"/>
                <a:ea typeface="Inter" pitchFamily="34" charset="-122"/>
                <a:cs typeface="Inter" pitchFamily="34" charset="-120"/>
              </a:rPr>
              <a:t>RACK SYSTEMS</a:t>
            </a:r>
            <a:endParaRPr lang="en-US" sz="940" dirty="0"/>
          </a:p>
        </p:txBody>
      </p:sp>
      <p:sp>
        <p:nvSpPr>
          <p:cNvPr id="7" name="Text 4"/>
          <p:cNvSpPr/>
          <p:nvPr/>
        </p:nvSpPr>
        <p:spPr>
          <a:xfrm>
            <a:off x="603504" y="2331720"/>
            <a:ext cx="3977640" cy="1051560"/>
          </a:xfrm>
          <a:prstGeom prst="rect">
            <a:avLst/>
          </a:prstGeom>
          <a:noFill/>
          <a:ln/>
        </p:spPr>
        <p:txBody>
          <a:bodyPr wrap="square" lIns="0" tIns="0" rIns="0" bIns="0" rtlCol="0" anchor="ctr">
            <a:normAutofit/>
          </a:bodyPr>
          <a:lstStyle/>
          <a:p>
            <a:pPr marL="0" indent="0">
              <a:buNone/>
            </a:pPr>
            <a:r>
              <a:rPr lang="en-US" sz="2900" b="1" dirty="0">
                <a:solidFill>
                  <a:srgbClr val="FFFFFF"/>
                </a:solidFill>
                <a:latin typeface="Inter Display" pitchFamily="34" charset="0"/>
                <a:ea typeface="Inter Display" pitchFamily="34" charset="-122"/>
                <a:cs typeface="Inter Display" pitchFamily="34" charset="-120"/>
              </a:rPr>
              <a:t>Configure your next rack project.</a:t>
            </a:r>
            <a:endParaRPr lang="en-US" sz="2900" dirty="0"/>
          </a:p>
        </p:txBody>
      </p:sp>
      <p:sp>
        <p:nvSpPr>
          <p:cNvPr id="8" name="Text 5"/>
          <p:cNvSpPr/>
          <p:nvPr/>
        </p:nvSpPr>
        <p:spPr>
          <a:xfrm>
            <a:off x="630936" y="3767328"/>
            <a:ext cx="3840480" cy="960120"/>
          </a:xfrm>
          <a:prstGeom prst="rect">
            <a:avLst/>
          </a:prstGeom>
          <a:noFill/>
          <a:ln/>
        </p:spPr>
        <p:txBody>
          <a:bodyPr wrap="square" lIns="0" tIns="0" rIns="0" bIns="0" rtlCol="0" anchor="ctr">
            <a:normAutofit/>
          </a:bodyPr>
          <a:lstStyle/>
          <a:p>
            <a:pPr marL="0" indent="0">
              <a:buNone/>
            </a:pPr>
            <a:r>
              <a:rPr lang="en-US" sz="1120" dirty="0">
                <a:solidFill>
                  <a:srgbClr val="DCE8F0"/>
                </a:solidFill>
                <a:latin typeface="Inter" pitchFamily="34" charset="0"/>
                <a:ea typeface="Inter" pitchFamily="34" charset="-122"/>
                <a:cs typeface="Inter" pitchFamily="34" charset="-120"/>
              </a:rPr>
              <a:t>Share the installation type, U height, width, depth, equipment load, door style, accessories, quantity and delivery location.</a:t>
            </a:r>
            <a:endParaRPr lang="en-US" sz="1120" dirty="0"/>
          </a:p>
        </p:txBody>
      </p:sp>
      <p:sp>
        <p:nvSpPr>
          <p:cNvPr id="9" name="Shape 6"/>
          <p:cNvSpPr/>
          <p:nvPr/>
        </p:nvSpPr>
        <p:spPr>
          <a:xfrm>
            <a:off x="612648" y="5074920"/>
            <a:ext cx="3867912" cy="1938528"/>
          </a:xfrm>
          <a:prstGeom prst="roundRect">
            <a:avLst>
              <a:gd name="adj" fmla="val 4717"/>
            </a:avLst>
          </a:prstGeom>
          <a:solidFill>
            <a:srgbClr val="163D5E"/>
          </a:solidFill>
          <a:ln w="12700">
            <a:solidFill>
              <a:srgbClr val="284E6A"/>
            </a:solidFill>
            <a:prstDash val="solid"/>
          </a:ln>
        </p:spPr>
        <p:txBody>
          <a:bodyPr/>
          <a:lstStyle/>
          <a:p>
            <a:endParaRPr lang="tr-TR" dirty="0"/>
          </a:p>
        </p:txBody>
      </p:sp>
      <p:sp>
        <p:nvSpPr>
          <p:cNvPr id="10" name="Text 7"/>
          <p:cNvSpPr/>
          <p:nvPr/>
        </p:nvSpPr>
        <p:spPr>
          <a:xfrm>
            <a:off x="896112" y="5376672"/>
            <a:ext cx="1051560" cy="219456"/>
          </a:xfrm>
          <a:prstGeom prst="rect">
            <a:avLst/>
          </a:prstGeom>
          <a:noFill/>
          <a:ln/>
        </p:spPr>
        <p:txBody>
          <a:bodyPr wrap="square" lIns="0" tIns="0" rIns="0" bIns="0" rtlCol="0" anchor="ctr"/>
          <a:lstStyle/>
          <a:p>
            <a:pPr marL="0" indent="0">
              <a:buNone/>
            </a:pPr>
            <a:r>
              <a:rPr lang="en-US" sz="780" b="1" kern="0" spc="100" dirty="0">
                <a:solidFill>
                  <a:srgbClr val="25B7B4"/>
                </a:solidFill>
                <a:latin typeface="Inter" pitchFamily="34" charset="0"/>
                <a:ea typeface="Inter" pitchFamily="34" charset="-122"/>
                <a:cs typeface="Inter" pitchFamily="34" charset="-120"/>
              </a:rPr>
              <a:t>CONTACT</a:t>
            </a:r>
            <a:endParaRPr lang="en-US" sz="780" dirty="0"/>
          </a:p>
        </p:txBody>
      </p:sp>
      <p:sp>
        <p:nvSpPr>
          <p:cNvPr id="11" name="Text 8"/>
          <p:cNvSpPr/>
          <p:nvPr/>
        </p:nvSpPr>
        <p:spPr>
          <a:xfrm>
            <a:off x="896112" y="5760720"/>
            <a:ext cx="2423160" cy="274320"/>
          </a:xfrm>
          <a:prstGeom prst="rect">
            <a:avLst/>
          </a:prstGeom>
          <a:noFill/>
          <a:ln/>
        </p:spPr>
        <p:txBody>
          <a:bodyPr wrap="square" lIns="0" tIns="0" rIns="0" bIns="0" rtlCol="0" anchor="ctr"/>
          <a:lstStyle/>
          <a:p>
            <a:pPr marL="0" indent="0">
              <a:buNone/>
            </a:pPr>
            <a:r>
              <a:rPr lang="en-US" sz="1400" b="1" dirty="0">
                <a:solidFill>
                  <a:srgbClr val="FFFFFF"/>
                </a:solidFill>
                <a:latin typeface="Inter Display" pitchFamily="34" charset="0"/>
                <a:ea typeface="Inter Display" pitchFamily="34" charset="-122"/>
                <a:cs typeface="Inter Display" pitchFamily="34" charset="-120"/>
              </a:rPr>
              <a:t>+90 216 784 02 98</a:t>
            </a:r>
            <a:endParaRPr lang="en-US" sz="1400" dirty="0"/>
          </a:p>
        </p:txBody>
      </p:sp>
      <p:sp>
        <p:nvSpPr>
          <p:cNvPr id="12" name="Text 9"/>
          <p:cNvSpPr/>
          <p:nvPr/>
        </p:nvSpPr>
        <p:spPr>
          <a:xfrm>
            <a:off x="896112" y="6190488"/>
            <a:ext cx="2971800" cy="210312"/>
          </a:xfrm>
          <a:prstGeom prst="rect">
            <a:avLst/>
          </a:prstGeom>
          <a:noFill/>
          <a:ln/>
        </p:spPr>
        <p:txBody>
          <a:bodyPr wrap="square" lIns="0" tIns="0" rIns="0" bIns="0" rtlCol="0" anchor="ctr">
            <a:normAutofit/>
          </a:bodyPr>
          <a:lstStyle/>
          <a:p>
            <a:pPr marL="0" indent="0">
              <a:buNone/>
            </a:pPr>
            <a:r>
              <a:rPr lang="tr-TR" sz="840" b="1" dirty="0" err="1">
                <a:solidFill>
                  <a:srgbClr val="DCE8F0"/>
                </a:solidFill>
                <a:latin typeface="Inter" pitchFamily="34" charset="0"/>
                <a:ea typeface="Inter" pitchFamily="34" charset="-122"/>
                <a:cs typeface="Inter" pitchFamily="34" charset="-120"/>
              </a:rPr>
              <a:t>infinity</a:t>
            </a:r>
            <a:r>
              <a:rPr lang="en-US" sz="840" b="1" dirty="0">
                <a:solidFill>
                  <a:srgbClr val="DCE8F0"/>
                </a:solidFill>
                <a:latin typeface="Inter" pitchFamily="34" charset="0"/>
                <a:ea typeface="Inter" pitchFamily="34" charset="-122"/>
                <a:cs typeface="Inter" pitchFamily="34" charset="-120"/>
              </a:rPr>
              <a:t>@</a:t>
            </a:r>
            <a:r>
              <a:rPr lang="tr-TR" sz="840" b="1" dirty="0" err="1">
                <a:solidFill>
                  <a:srgbClr val="DCE8F0"/>
                </a:solidFill>
                <a:latin typeface="Inter" pitchFamily="34" charset="0"/>
                <a:ea typeface="Inter" pitchFamily="34" charset="-122"/>
                <a:cs typeface="Inter" pitchFamily="34" charset="-120"/>
              </a:rPr>
              <a:t>infinityivd</a:t>
            </a:r>
            <a:r>
              <a:rPr lang="en-US" sz="840" b="1" dirty="0">
                <a:solidFill>
                  <a:srgbClr val="DCE8F0"/>
                </a:solidFill>
                <a:latin typeface="Inter" pitchFamily="34" charset="0"/>
                <a:ea typeface="Inter" pitchFamily="34" charset="-122"/>
                <a:cs typeface="Inter" pitchFamily="34" charset="-120"/>
              </a:rPr>
              <a:t>.com</a:t>
            </a:r>
            <a:endParaRPr lang="en-US" sz="840" dirty="0"/>
          </a:p>
        </p:txBody>
      </p:sp>
      <p:sp>
        <p:nvSpPr>
          <p:cNvPr id="13" name="Text 10"/>
          <p:cNvSpPr/>
          <p:nvPr/>
        </p:nvSpPr>
        <p:spPr>
          <a:xfrm>
            <a:off x="621792" y="7333488"/>
            <a:ext cx="4160520" cy="658368"/>
          </a:xfrm>
          <a:prstGeom prst="rect">
            <a:avLst/>
          </a:prstGeom>
          <a:noFill/>
          <a:ln/>
        </p:spPr>
        <p:txBody>
          <a:bodyPr wrap="square" lIns="0" tIns="0" rIns="0" bIns="0" rtlCol="0" anchor="ctr">
            <a:normAutofit/>
          </a:bodyPr>
          <a:lstStyle/>
          <a:p>
            <a:pPr marL="0" indent="0">
              <a:buNone/>
            </a:pPr>
            <a:r>
              <a:rPr lang="en-US" sz="840" dirty="0">
                <a:solidFill>
                  <a:srgbClr val="C7D9E5"/>
                </a:solidFill>
                <a:latin typeface="Inter" pitchFamily="34" charset="0"/>
                <a:ea typeface="Inter" pitchFamily="34" charset="-122"/>
                <a:cs typeface="Inter" pitchFamily="34" charset="-120"/>
              </a:rPr>
              <a:t>Yukarı Dudullu Mah. Alemdağ Cad. Hira İş Hanı</a:t>
            </a:r>
            <a:endParaRPr lang="en-US" sz="840" dirty="0"/>
          </a:p>
          <a:p>
            <a:pPr marL="0" indent="0">
              <a:buNone/>
            </a:pPr>
            <a:r>
              <a:rPr lang="en-US" sz="840" dirty="0">
                <a:solidFill>
                  <a:srgbClr val="C7D9E5"/>
                </a:solidFill>
                <a:latin typeface="Inter" pitchFamily="34" charset="0"/>
                <a:ea typeface="Inter" pitchFamily="34" charset="-122"/>
                <a:cs typeface="Inter" pitchFamily="34" charset="-120"/>
              </a:rPr>
              <a:t>Blok No: 742A, Ümraniye / Istanbul, Türkiye</a:t>
            </a:r>
            <a:endParaRPr lang="en-US" sz="840" dirty="0"/>
          </a:p>
        </p:txBody>
      </p:sp>
      <p:sp>
        <p:nvSpPr>
          <p:cNvPr id="14" name="Text 11"/>
          <p:cNvSpPr/>
          <p:nvPr/>
        </p:nvSpPr>
        <p:spPr>
          <a:xfrm>
            <a:off x="621792" y="8247888"/>
            <a:ext cx="1572768" cy="201168"/>
          </a:xfrm>
          <a:prstGeom prst="rect">
            <a:avLst/>
          </a:prstGeom>
          <a:noFill/>
          <a:ln/>
        </p:spPr>
        <p:txBody>
          <a:bodyPr wrap="square" lIns="0" tIns="0" rIns="0" bIns="0" rtlCol="0" anchor="ctr"/>
          <a:lstStyle/>
          <a:p>
            <a:pPr marL="0" indent="0">
              <a:buNone/>
            </a:pPr>
            <a:r>
              <a:rPr lang="en-US" sz="750" b="1" dirty="0">
                <a:solidFill>
                  <a:srgbClr val="25B7B4"/>
                </a:solidFill>
                <a:latin typeface="Inter" pitchFamily="34" charset="0"/>
                <a:ea typeface="Inter" pitchFamily="34" charset="-122"/>
                <a:cs typeface="Inter" pitchFamily="34" charset="-120"/>
              </a:rPr>
              <a:t>Commercial coverage</a:t>
            </a:r>
            <a:endParaRPr lang="en-US" sz="750" dirty="0"/>
          </a:p>
        </p:txBody>
      </p:sp>
      <p:sp>
        <p:nvSpPr>
          <p:cNvPr id="15" name="Text 12"/>
          <p:cNvSpPr/>
          <p:nvPr/>
        </p:nvSpPr>
        <p:spPr>
          <a:xfrm>
            <a:off x="621792" y="8577072"/>
            <a:ext cx="4434840" cy="283464"/>
          </a:xfrm>
          <a:prstGeom prst="rect">
            <a:avLst/>
          </a:prstGeom>
          <a:noFill/>
          <a:ln/>
        </p:spPr>
        <p:txBody>
          <a:bodyPr wrap="square" lIns="0" tIns="0" rIns="0" bIns="0" rtlCol="0" anchor="ctr">
            <a:normAutofit/>
          </a:bodyPr>
          <a:lstStyle/>
          <a:p>
            <a:pPr marL="0" indent="0">
              <a:buNone/>
            </a:pPr>
            <a:r>
              <a:rPr lang="en-US" sz="1220" b="1" dirty="0">
                <a:solidFill>
                  <a:srgbClr val="FFFFFF"/>
                </a:solidFill>
                <a:latin typeface="Inter Display" pitchFamily="34" charset="0"/>
                <a:ea typeface="Inter Display" pitchFamily="34" charset="-122"/>
                <a:cs typeface="Inter Display" pitchFamily="34" charset="-120"/>
              </a:rPr>
              <a:t>Türkiye  |  North America  |  Saudi Arabia &amp; Gulf</a:t>
            </a:r>
            <a:r>
              <a:rPr lang="tr-TR" sz="1220" b="1" dirty="0">
                <a:solidFill>
                  <a:srgbClr val="FFFFFF"/>
                </a:solidFill>
                <a:latin typeface="Inter Display" pitchFamily="34" charset="0"/>
                <a:ea typeface="Inter Display" pitchFamily="34" charset="-122"/>
                <a:cs typeface="Inter Display" pitchFamily="34" charset="-120"/>
              </a:rPr>
              <a:t> </a:t>
            </a:r>
            <a:r>
              <a:rPr lang="en-US" sz="1220" b="1" dirty="0">
                <a:solidFill>
                  <a:srgbClr val="FFFFFF"/>
                </a:solidFill>
                <a:latin typeface="Inter Display" pitchFamily="34" charset="0"/>
                <a:ea typeface="Inter Display" pitchFamily="34" charset="-122"/>
                <a:cs typeface="Inter Display" pitchFamily="34" charset="-120"/>
              </a:rPr>
              <a:t>|</a:t>
            </a:r>
            <a:r>
              <a:rPr lang="tr-TR" sz="1220" b="1" dirty="0">
                <a:solidFill>
                  <a:srgbClr val="FFFFFF"/>
                </a:solidFill>
                <a:latin typeface="Inter Display" pitchFamily="34" charset="0"/>
                <a:ea typeface="Inter Display" pitchFamily="34" charset="-122"/>
                <a:cs typeface="Inter Display" pitchFamily="34" charset="-120"/>
              </a:rPr>
              <a:t>  </a:t>
            </a:r>
            <a:r>
              <a:rPr lang="tr-TR" sz="1220" b="1" dirty="0" err="1">
                <a:solidFill>
                  <a:srgbClr val="FFFFFF"/>
                </a:solidFill>
                <a:latin typeface="Inter Display" pitchFamily="34" charset="0"/>
                <a:ea typeface="Inter Display" pitchFamily="34" charset="-122"/>
                <a:cs typeface="Inter Display" pitchFamily="34" charset="-120"/>
              </a:rPr>
              <a:t>European</a:t>
            </a:r>
            <a:endParaRPr lang="en-US" sz="1220" dirty="0"/>
          </a:p>
        </p:txBody>
      </p:sp>
      <p:sp>
        <p:nvSpPr>
          <p:cNvPr id="16" name="Text 13"/>
          <p:cNvSpPr/>
          <p:nvPr/>
        </p:nvSpPr>
        <p:spPr>
          <a:xfrm>
            <a:off x="621792" y="9308592"/>
            <a:ext cx="6263640" cy="658368"/>
          </a:xfrm>
          <a:prstGeom prst="rect">
            <a:avLst/>
          </a:prstGeom>
          <a:noFill/>
          <a:ln/>
        </p:spPr>
        <p:txBody>
          <a:bodyPr wrap="square" lIns="0" tIns="0" rIns="0" bIns="0" rtlCol="0" anchor="ctr">
            <a:normAutofit/>
          </a:bodyPr>
          <a:lstStyle/>
          <a:p>
            <a:pPr marL="0" indent="0">
              <a:buNone/>
            </a:pPr>
            <a:r>
              <a:rPr lang="en-US" sz="630" dirty="0">
                <a:solidFill>
                  <a:srgbClr val="9EB6C7"/>
                </a:solidFill>
                <a:latin typeface="Inter" pitchFamily="34" charset="0"/>
                <a:ea typeface="Inter" pitchFamily="34" charset="-122"/>
                <a:cs typeface="Inter" pitchFamily="34" charset="-120"/>
              </a:rPr>
              <a:t>All dimensions are nominal. Product images are illustrative. Configurations, origin declarations, lead times, accessories, compliance documentation, warranty and delivery terms are confirmed in the quotation and order acknowledgement. Specifications may be improved without prior notice.</a:t>
            </a:r>
            <a:endParaRPr lang="en-US" sz="630" dirty="0"/>
          </a:p>
        </p:txBody>
      </p:sp>
      <p:sp>
        <p:nvSpPr>
          <p:cNvPr id="17" name="Text 14"/>
          <p:cNvSpPr/>
          <p:nvPr/>
        </p:nvSpPr>
        <p:spPr>
          <a:xfrm>
            <a:off x="621792" y="10076688"/>
            <a:ext cx="6263640" cy="182880"/>
          </a:xfrm>
          <a:prstGeom prst="rect">
            <a:avLst/>
          </a:prstGeom>
          <a:noFill/>
          <a:ln/>
        </p:spPr>
        <p:txBody>
          <a:bodyPr wrap="square" lIns="0" tIns="0" rIns="0" bIns="0" rtlCol="0" anchor="ctr"/>
          <a:lstStyle/>
          <a:p>
            <a:pPr marL="0" indent="0">
              <a:buNone/>
            </a:pPr>
            <a:r>
              <a:rPr lang="en-US" sz="620" dirty="0">
                <a:solidFill>
                  <a:srgbClr val="7795AA"/>
                </a:solidFill>
                <a:latin typeface="Inter" pitchFamily="34" charset="0"/>
                <a:ea typeface="Inter" pitchFamily="34" charset="-122"/>
                <a:cs typeface="Inter" pitchFamily="34" charset="-120"/>
              </a:rPr>
              <a:t>© 2026 Infinity IVD. Data Infrastructure Division. All rights reserved.</a:t>
            </a:r>
            <a:endParaRPr lang="en-US" sz="62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28</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OVERVIEW</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Catalog contents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structured reference for product selection, technical configuration, customization, manufacturing and project support.</a:t>
            </a:r>
            <a:endParaRPr lang="en-US" sz="980" dirty="0"/>
          </a:p>
        </p:txBody>
      </p:sp>
      <p:sp>
        <p:nvSpPr>
          <p:cNvPr id="5" name="Shape 3"/>
          <p:cNvSpPr/>
          <p:nvPr/>
        </p:nvSpPr>
        <p:spPr>
          <a:xfrm>
            <a:off x="530352" y="1828800"/>
            <a:ext cx="6492240" cy="658368"/>
          </a:xfrm>
          <a:prstGeom prst="roundRect">
            <a:avLst>
              <a:gd name="adj" fmla="val 11111"/>
            </a:avLst>
          </a:prstGeom>
          <a:solidFill>
            <a:srgbClr val="F2F7F8"/>
          </a:solidFill>
          <a:ln w="8890">
            <a:solidFill>
              <a:srgbClr val="DDE5EA"/>
            </a:solidFill>
            <a:prstDash val="solid"/>
          </a:ln>
        </p:spPr>
      </p:sp>
      <p:sp>
        <p:nvSpPr>
          <p:cNvPr id="6" name="Text 4"/>
          <p:cNvSpPr/>
          <p:nvPr/>
        </p:nvSpPr>
        <p:spPr>
          <a:xfrm>
            <a:off x="713232" y="1975104"/>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01</a:t>
            </a:r>
            <a:endParaRPr lang="en-US" sz="1300" dirty="0"/>
          </a:p>
        </p:txBody>
      </p:sp>
      <p:sp>
        <p:nvSpPr>
          <p:cNvPr id="7" name="Text 5"/>
          <p:cNvSpPr/>
          <p:nvPr/>
        </p:nvSpPr>
        <p:spPr>
          <a:xfrm>
            <a:off x="1298448" y="1947672"/>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Applications &amp; portfolio</a:t>
            </a:r>
            <a:endParaRPr lang="en-US" sz="1030" dirty="0"/>
          </a:p>
        </p:txBody>
      </p:sp>
      <p:sp>
        <p:nvSpPr>
          <p:cNvPr id="8" name="Text 6"/>
          <p:cNvSpPr/>
          <p:nvPr/>
        </p:nvSpPr>
        <p:spPr>
          <a:xfrm>
            <a:off x="3456432" y="1956816"/>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Use cases, product families and selection guide</a:t>
            </a:r>
            <a:endParaRPr lang="en-US" sz="720" dirty="0"/>
          </a:p>
        </p:txBody>
      </p:sp>
      <p:sp>
        <p:nvSpPr>
          <p:cNvPr id="9" name="Text 7"/>
          <p:cNvSpPr/>
          <p:nvPr/>
        </p:nvSpPr>
        <p:spPr>
          <a:xfrm>
            <a:off x="6144768" y="1993392"/>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4-6</a:t>
            </a:r>
            <a:endParaRPr lang="en-US" sz="750" dirty="0"/>
          </a:p>
        </p:txBody>
      </p:sp>
      <p:sp>
        <p:nvSpPr>
          <p:cNvPr id="10" name="Shape 8"/>
          <p:cNvSpPr/>
          <p:nvPr/>
        </p:nvSpPr>
        <p:spPr>
          <a:xfrm>
            <a:off x="530352" y="2706624"/>
            <a:ext cx="6492240" cy="658368"/>
          </a:xfrm>
          <a:prstGeom prst="roundRect">
            <a:avLst>
              <a:gd name="adj" fmla="val 11111"/>
            </a:avLst>
          </a:prstGeom>
          <a:solidFill>
            <a:srgbClr val="FFFFFF"/>
          </a:solidFill>
          <a:ln w="8890">
            <a:solidFill>
              <a:srgbClr val="DDE5EA"/>
            </a:solidFill>
            <a:prstDash val="solid"/>
          </a:ln>
        </p:spPr>
      </p:sp>
      <p:sp>
        <p:nvSpPr>
          <p:cNvPr id="11" name="Text 9"/>
          <p:cNvSpPr/>
          <p:nvPr/>
        </p:nvSpPr>
        <p:spPr>
          <a:xfrm>
            <a:off x="713232" y="2852928"/>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02</a:t>
            </a:r>
            <a:endParaRPr lang="en-US" sz="1300" dirty="0"/>
          </a:p>
        </p:txBody>
      </p:sp>
      <p:sp>
        <p:nvSpPr>
          <p:cNvPr id="12" name="Text 10"/>
          <p:cNvSpPr/>
          <p:nvPr/>
        </p:nvSpPr>
        <p:spPr>
          <a:xfrm>
            <a:off x="1298448" y="2825496"/>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Custom high-density</a:t>
            </a:r>
            <a:endParaRPr lang="en-US" sz="1030" dirty="0"/>
          </a:p>
        </p:txBody>
      </p:sp>
      <p:sp>
        <p:nvSpPr>
          <p:cNvPr id="13" name="Text 11"/>
          <p:cNvSpPr/>
          <p:nvPr/>
        </p:nvSpPr>
        <p:spPr>
          <a:xfrm>
            <a:off x="3456432" y="2834640"/>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Project-engineered AI / HPC mechanical platforms</a:t>
            </a:r>
            <a:endParaRPr lang="en-US" sz="720" dirty="0"/>
          </a:p>
        </p:txBody>
      </p:sp>
      <p:sp>
        <p:nvSpPr>
          <p:cNvPr id="14" name="Text 12"/>
          <p:cNvSpPr/>
          <p:nvPr/>
        </p:nvSpPr>
        <p:spPr>
          <a:xfrm>
            <a:off x="6144768" y="2871216"/>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7-8</a:t>
            </a:r>
            <a:endParaRPr lang="en-US" sz="750" dirty="0"/>
          </a:p>
        </p:txBody>
      </p:sp>
      <p:sp>
        <p:nvSpPr>
          <p:cNvPr id="15" name="Shape 13"/>
          <p:cNvSpPr/>
          <p:nvPr/>
        </p:nvSpPr>
        <p:spPr>
          <a:xfrm>
            <a:off x="530352" y="3584448"/>
            <a:ext cx="6492240" cy="658368"/>
          </a:xfrm>
          <a:prstGeom prst="roundRect">
            <a:avLst>
              <a:gd name="adj" fmla="val 11111"/>
            </a:avLst>
          </a:prstGeom>
          <a:solidFill>
            <a:srgbClr val="F2F7F8"/>
          </a:solidFill>
          <a:ln w="8890">
            <a:solidFill>
              <a:srgbClr val="DDE5EA"/>
            </a:solidFill>
            <a:prstDash val="solid"/>
          </a:ln>
        </p:spPr>
      </p:sp>
      <p:sp>
        <p:nvSpPr>
          <p:cNvPr id="16" name="Text 14"/>
          <p:cNvSpPr/>
          <p:nvPr/>
        </p:nvSpPr>
        <p:spPr>
          <a:xfrm>
            <a:off x="713232" y="3730752"/>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03</a:t>
            </a:r>
            <a:endParaRPr lang="en-US" sz="1300" dirty="0"/>
          </a:p>
        </p:txBody>
      </p:sp>
      <p:sp>
        <p:nvSpPr>
          <p:cNvPr id="17" name="Text 15"/>
          <p:cNvSpPr/>
          <p:nvPr/>
        </p:nvSpPr>
        <p:spPr>
          <a:xfrm>
            <a:off x="1298448" y="3703320"/>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Floor-standing racks</a:t>
            </a:r>
            <a:endParaRPr lang="en-US" sz="1030" dirty="0"/>
          </a:p>
        </p:txBody>
      </p:sp>
      <p:sp>
        <p:nvSpPr>
          <p:cNvPr id="18" name="Text 16"/>
          <p:cNvSpPr/>
          <p:nvPr/>
        </p:nvSpPr>
        <p:spPr>
          <a:xfrm>
            <a:off x="3456432" y="3712464"/>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AS Series construction, options and model matrix</a:t>
            </a:r>
            <a:endParaRPr lang="en-US" sz="720" dirty="0"/>
          </a:p>
        </p:txBody>
      </p:sp>
      <p:sp>
        <p:nvSpPr>
          <p:cNvPr id="19" name="Text 17"/>
          <p:cNvSpPr/>
          <p:nvPr/>
        </p:nvSpPr>
        <p:spPr>
          <a:xfrm>
            <a:off x="6144768" y="3749040"/>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9-11</a:t>
            </a:r>
            <a:endParaRPr lang="en-US" sz="750" dirty="0"/>
          </a:p>
        </p:txBody>
      </p:sp>
      <p:sp>
        <p:nvSpPr>
          <p:cNvPr id="20" name="Shape 18"/>
          <p:cNvSpPr/>
          <p:nvPr/>
        </p:nvSpPr>
        <p:spPr>
          <a:xfrm>
            <a:off x="530352" y="4462272"/>
            <a:ext cx="6492240" cy="658368"/>
          </a:xfrm>
          <a:prstGeom prst="roundRect">
            <a:avLst>
              <a:gd name="adj" fmla="val 11111"/>
            </a:avLst>
          </a:prstGeom>
          <a:solidFill>
            <a:srgbClr val="FFFFFF"/>
          </a:solidFill>
          <a:ln w="8890">
            <a:solidFill>
              <a:srgbClr val="DDE5EA"/>
            </a:solidFill>
            <a:prstDash val="solid"/>
          </a:ln>
        </p:spPr>
      </p:sp>
      <p:sp>
        <p:nvSpPr>
          <p:cNvPr id="21" name="Text 19"/>
          <p:cNvSpPr/>
          <p:nvPr/>
        </p:nvSpPr>
        <p:spPr>
          <a:xfrm>
            <a:off x="713232" y="4608576"/>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04</a:t>
            </a:r>
            <a:endParaRPr lang="en-US" sz="1300" dirty="0"/>
          </a:p>
        </p:txBody>
      </p:sp>
      <p:sp>
        <p:nvSpPr>
          <p:cNvPr id="22" name="Text 20"/>
          <p:cNvSpPr/>
          <p:nvPr/>
        </p:nvSpPr>
        <p:spPr>
          <a:xfrm>
            <a:off x="1298448" y="4581144"/>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Network &amp; wall-mount</a:t>
            </a:r>
            <a:endParaRPr lang="en-US" sz="1030" dirty="0"/>
          </a:p>
        </p:txBody>
      </p:sp>
      <p:sp>
        <p:nvSpPr>
          <p:cNvPr id="23" name="Text 21"/>
          <p:cNvSpPr/>
          <p:nvPr/>
        </p:nvSpPr>
        <p:spPr>
          <a:xfrm>
            <a:off x="3456432" y="4590288"/>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NS and WM Series for edge, telecom and structured cabling</a:t>
            </a:r>
            <a:endParaRPr lang="en-US" sz="720" dirty="0"/>
          </a:p>
        </p:txBody>
      </p:sp>
      <p:sp>
        <p:nvSpPr>
          <p:cNvPr id="24" name="Text 22"/>
          <p:cNvSpPr/>
          <p:nvPr/>
        </p:nvSpPr>
        <p:spPr>
          <a:xfrm>
            <a:off x="6144768" y="4626864"/>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12-15</a:t>
            </a:r>
            <a:endParaRPr lang="en-US" sz="750" dirty="0"/>
          </a:p>
        </p:txBody>
      </p:sp>
      <p:sp>
        <p:nvSpPr>
          <p:cNvPr id="25" name="Shape 23"/>
          <p:cNvSpPr/>
          <p:nvPr/>
        </p:nvSpPr>
        <p:spPr>
          <a:xfrm>
            <a:off x="530352" y="5340096"/>
            <a:ext cx="6492240" cy="658368"/>
          </a:xfrm>
          <a:prstGeom prst="roundRect">
            <a:avLst>
              <a:gd name="adj" fmla="val 11111"/>
            </a:avLst>
          </a:prstGeom>
          <a:solidFill>
            <a:srgbClr val="F2F7F8"/>
          </a:solidFill>
          <a:ln w="8890">
            <a:solidFill>
              <a:srgbClr val="DDE5EA"/>
            </a:solidFill>
            <a:prstDash val="solid"/>
          </a:ln>
        </p:spPr>
      </p:sp>
      <p:sp>
        <p:nvSpPr>
          <p:cNvPr id="26" name="Text 24"/>
          <p:cNvSpPr/>
          <p:nvPr/>
        </p:nvSpPr>
        <p:spPr>
          <a:xfrm>
            <a:off x="713232" y="5486400"/>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05</a:t>
            </a:r>
            <a:endParaRPr lang="en-US" sz="1300" dirty="0"/>
          </a:p>
        </p:txBody>
      </p:sp>
      <p:sp>
        <p:nvSpPr>
          <p:cNvPr id="27" name="Text 25"/>
          <p:cNvSpPr/>
          <p:nvPr/>
        </p:nvSpPr>
        <p:spPr>
          <a:xfrm>
            <a:off x="1298448" y="5458968"/>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Open-frame systems</a:t>
            </a:r>
            <a:endParaRPr lang="en-US" sz="1030" dirty="0"/>
          </a:p>
        </p:txBody>
      </p:sp>
      <p:sp>
        <p:nvSpPr>
          <p:cNvPr id="28" name="Text 26"/>
          <p:cNvSpPr/>
          <p:nvPr/>
        </p:nvSpPr>
        <p:spPr>
          <a:xfrm>
            <a:off x="3456432" y="5468112"/>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2-post and 4-post equipment frames</a:t>
            </a:r>
            <a:endParaRPr lang="en-US" sz="720" dirty="0"/>
          </a:p>
        </p:txBody>
      </p:sp>
      <p:sp>
        <p:nvSpPr>
          <p:cNvPr id="29" name="Text 27"/>
          <p:cNvSpPr/>
          <p:nvPr/>
        </p:nvSpPr>
        <p:spPr>
          <a:xfrm>
            <a:off x="6144768" y="5504688"/>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16-17</a:t>
            </a:r>
            <a:endParaRPr lang="en-US" sz="750" dirty="0"/>
          </a:p>
        </p:txBody>
      </p:sp>
      <p:sp>
        <p:nvSpPr>
          <p:cNvPr id="30" name="Shape 28"/>
          <p:cNvSpPr/>
          <p:nvPr/>
        </p:nvSpPr>
        <p:spPr>
          <a:xfrm>
            <a:off x="530352" y="6217920"/>
            <a:ext cx="6492240" cy="658368"/>
          </a:xfrm>
          <a:prstGeom prst="roundRect">
            <a:avLst>
              <a:gd name="adj" fmla="val 11111"/>
            </a:avLst>
          </a:prstGeom>
          <a:solidFill>
            <a:srgbClr val="FFFFFF"/>
          </a:solidFill>
          <a:ln w="8890">
            <a:solidFill>
              <a:srgbClr val="DDE5EA"/>
            </a:solidFill>
            <a:prstDash val="solid"/>
          </a:ln>
        </p:spPr>
      </p:sp>
      <p:sp>
        <p:nvSpPr>
          <p:cNvPr id="31" name="Text 29"/>
          <p:cNvSpPr/>
          <p:nvPr/>
        </p:nvSpPr>
        <p:spPr>
          <a:xfrm>
            <a:off x="713232" y="6364224"/>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06</a:t>
            </a:r>
            <a:endParaRPr lang="en-US" sz="1300" dirty="0"/>
          </a:p>
        </p:txBody>
      </p:sp>
      <p:sp>
        <p:nvSpPr>
          <p:cNvPr id="32" name="Text 30"/>
          <p:cNvSpPr/>
          <p:nvPr/>
        </p:nvSpPr>
        <p:spPr>
          <a:xfrm>
            <a:off x="1298448" y="6336792"/>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Power &amp; accessories</a:t>
            </a:r>
            <a:endParaRPr lang="en-US" sz="1030" dirty="0"/>
          </a:p>
        </p:txBody>
      </p:sp>
      <p:sp>
        <p:nvSpPr>
          <p:cNvPr id="33" name="Text 31"/>
          <p:cNvSpPr/>
          <p:nvPr/>
        </p:nvSpPr>
        <p:spPr>
          <a:xfrm>
            <a:off x="3456432" y="6345936"/>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OEM-integrated PDU, monitoring, cable and airflow options</a:t>
            </a:r>
            <a:endParaRPr lang="en-US" sz="720" dirty="0"/>
          </a:p>
        </p:txBody>
      </p:sp>
      <p:sp>
        <p:nvSpPr>
          <p:cNvPr id="34" name="Text 32"/>
          <p:cNvSpPr/>
          <p:nvPr/>
        </p:nvSpPr>
        <p:spPr>
          <a:xfrm>
            <a:off x="6144768" y="6382512"/>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18-21</a:t>
            </a:r>
            <a:endParaRPr lang="en-US" sz="750" dirty="0"/>
          </a:p>
        </p:txBody>
      </p:sp>
      <p:sp>
        <p:nvSpPr>
          <p:cNvPr id="35" name="Shape 33"/>
          <p:cNvSpPr/>
          <p:nvPr/>
        </p:nvSpPr>
        <p:spPr>
          <a:xfrm>
            <a:off x="530352" y="7095744"/>
            <a:ext cx="6492240" cy="658368"/>
          </a:xfrm>
          <a:prstGeom prst="roundRect">
            <a:avLst>
              <a:gd name="adj" fmla="val 11111"/>
            </a:avLst>
          </a:prstGeom>
          <a:solidFill>
            <a:srgbClr val="F2F7F8"/>
          </a:solidFill>
          <a:ln w="8890">
            <a:solidFill>
              <a:srgbClr val="DDE5EA"/>
            </a:solidFill>
            <a:prstDash val="solid"/>
          </a:ln>
        </p:spPr>
      </p:sp>
      <p:sp>
        <p:nvSpPr>
          <p:cNvPr id="36" name="Text 34"/>
          <p:cNvSpPr/>
          <p:nvPr/>
        </p:nvSpPr>
        <p:spPr>
          <a:xfrm>
            <a:off x="713232" y="7242048"/>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07</a:t>
            </a:r>
            <a:endParaRPr lang="en-US" sz="1300" dirty="0"/>
          </a:p>
        </p:txBody>
      </p:sp>
      <p:sp>
        <p:nvSpPr>
          <p:cNvPr id="37" name="Text 35"/>
          <p:cNvSpPr/>
          <p:nvPr/>
        </p:nvSpPr>
        <p:spPr>
          <a:xfrm>
            <a:off x="1298448" y="7214616"/>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Engineering &amp; quality</a:t>
            </a:r>
            <a:endParaRPr lang="en-US" sz="1030" dirty="0"/>
          </a:p>
        </p:txBody>
      </p:sp>
      <p:sp>
        <p:nvSpPr>
          <p:cNvPr id="38" name="Text 36"/>
          <p:cNvSpPr/>
          <p:nvPr/>
        </p:nvSpPr>
        <p:spPr>
          <a:xfrm>
            <a:off x="3456432" y="7223760"/>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Custom programs, manufacturing and compliance framework</a:t>
            </a:r>
            <a:endParaRPr lang="en-US" sz="720" dirty="0"/>
          </a:p>
        </p:txBody>
      </p:sp>
      <p:sp>
        <p:nvSpPr>
          <p:cNvPr id="39" name="Text 37"/>
          <p:cNvSpPr/>
          <p:nvPr/>
        </p:nvSpPr>
        <p:spPr>
          <a:xfrm>
            <a:off x="6144768" y="7260336"/>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22-24</a:t>
            </a:r>
            <a:endParaRPr lang="en-US" sz="750" dirty="0"/>
          </a:p>
        </p:txBody>
      </p:sp>
      <p:sp>
        <p:nvSpPr>
          <p:cNvPr id="40" name="Shape 38"/>
          <p:cNvSpPr/>
          <p:nvPr/>
        </p:nvSpPr>
        <p:spPr>
          <a:xfrm>
            <a:off x="530352" y="7973568"/>
            <a:ext cx="6492240" cy="658368"/>
          </a:xfrm>
          <a:prstGeom prst="roundRect">
            <a:avLst>
              <a:gd name="adj" fmla="val 11111"/>
            </a:avLst>
          </a:prstGeom>
          <a:solidFill>
            <a:srgbClr val="FFFFFF"/>
          </a:solidFill>
          <a:ln w="8890">
            <a:solidFill>
              <a:srgbClr val="DDE5EA"/>
            </a:solidFill>
            <a:prstDash val="solid"/>
          </a:ln>
        </p:spPr>
      </p:sp>
      <p:sp>
        <p:nvSpPr>
          <p:cNvPr id="41" name="Text 39"/>
          <p:cNvSpPr/>
          <p:nvPr/>
        </p:nvSpPr>
        <p:spPr>
          <a:xfrm>
            <a:off x="713232" y="8119872"/>
            <a:ext cx="475488" cy="228600"/>
          </a:xfrm>
          <a:prstGeom prst="rect">
            <a:avLst/>
          </a:prstGeom>
          <a:noFill/>
          <a:ln/>
        </p:spPr>
        <p:txBody>
          <a:bodyPr wrap="square" lIns="0" tIns="0" rIns="0" bIns="0" rtlCol="0" anchor="ctr"/>
          <a:lstStyle/>
          <a:p>
            <a:pPr marL="0" indent="0">
              <a:buNone/>
            </a:pPr>
            <a:r>
              <a:rPr lang="en-US" sz="1300" b="1" dirty="0">
                <a:solidFill>
                  <a:srgbClr val="25B7B4"/>
                </a:solidFill>
                <a:latin typeface="Inter Display" pitchFamily="34" charset="0"/>
                <a:ea typeface="Inter Display" pitchFamily="34" charset="-122"/>
                <a:cs typeface="Inter Display" pitchFamily="34" charset="-120"/>
              </a:rPr>
              <a:t>08</a:t>
            </a:r>
            <a:endParaRPr lang="en-US" sz="1300" dirty="0"/>
          </a:p>
        </p:txBody>
      </p:sp>
      <p:sp>
        <p:nvSpPr>
          <p:cNvPr id="42" name="Text 40"/>
          <p:cNvSpPr/>
          <p:nvPr/>
        </p:nvSpPr>
        <p:spPr>
          <a:xfrm>
            <a:off x="1298448" y="8092440"/>
            <a:ext cx="2148840" cy="228600"/>
          </a:xfrm>
          <a:prstGeom prst="rect">
            <a:avLst/>
          </a:prstGeom>
          <a:noFill/>
          <a:ln/>
        </p:spPr>
        <p:txBody>
          <a:bodyPr wrap="square" lIns="0" tIns="0" rIns="0" bIns="0" rtlCol="0" anchor="ctr">
            <a:normAutofit/>
          </a:bodyPr>
          <a:lstStyle/>
          <a:p>
            <a:pPr marL="0" indent="0">
              <a:buNone/>
            </a:pPr>
            <a:r>
              <a:rPr lang="en-US" sz="1030" b="1" dirty="0">
                <a:solidFill>
                  <a:srgbClr val="0D2B4A"/>
                </a:solidFill>
                <a:latin typeface="Inter Display" pitchFamily="34" charset="0"/>
                <a:ea typeface="Inter Display" pitchFamily="34" charset="-122"/>
                <a:cs typeface="Inter Display" pitchFamily="34" charset="-120"/>
              </a:rPr>
              <a:t>Delivery &amp; support</a:t>
            </a:r>
            <a:endParaRPr lang="en-US" sz="1030" dirty="0"/>
          </a:p>
        </p:txBody>
      </p:sp>
      <p:sp>
        <p:nvSpPr>
          <p:cNvPr id="43" name="Text 41"/>
          <p:cNvSpPr/>
          <p:nvPr/>
        </p:nvSpPr>
        <p:spPr>
          <a:xfrm>
            <a:off x="3456432" y="8101584"/>
            <a:ext cx="2606040" cy="256032"/>
          </a:xfrm>
          <a:prstGeom prst="rect">
            <a:avLst/>
          </a:prstGeom>
          <a:noFill/>
          <a:ln/>
        </p:spPr>
        <p:txBody>
          <a:bodyPr wrap="square" lIns="0" tIns="0" rIns="0" bIns="0" rtlCol="0" anchor="ctr">
            <a:normAutofit/>
          </a:bodyPr>
          <a:lstStyle/>
          <a:p>
            <a:pPr marL="0" indent="0">
              <a:buNone/>
            </a:pPr>
            <a:r>
              <a:rPr lang="en-US" sz="720" dirty="0">
                <a:solidFill>
                  <a:srgbClr val="607587"/>
                </a:solidFill>
                <a:latin typeface="Inter" pitchFamily="34" charset="0"/>
                <a:ea typeface="Inter" pitchFamily="34" charset="-122"/>
                <a:cs typeface="Inter" pitchFamily="34" charset="-120"/>
              </a:rPr>
              <a:t>Packaging, assembly, order process and contact</a:t>
            </a:r>
            <a:endParaRPr lang="en-US" sz="720" dirty="0"/>
          </a:p>
        </p:txBody>
      </p:sp>
      <p:sp>
        <p:nvSpPr>
          <p:cNvPr id="44" name="Text 42"/>
          <p:cNvSpPr/>
          <p:nvPr/>
        </p:nvSpPr>
        <p:spPr>
          <a:xfrm>
            <a:off x="6144768" y="8138160"/>
            <a:ext cx="512064" cy="164592"/>
          </a:xfrm>
          <a:prstGeom prst="rect">
            <a:avLst/>
          </a:prstGeom>
          <a:noFill/>
          <a:ln/>
        </p:spPr>
        <p:txBody>
          <a:bodyPr wrap="square" lIns="0" tIns="0" rIns="0" bIns="0" rtlCol="0" anchor="ctr"/>
          <a:lstStyle/>
          <a:p>
            <a:pPr marL="0" indent="0" algn="r">
              <a:buNone/>
            </a:pPr>
            <a:r>
              <a:rPr lang="en-US" sz="750" b="1" dirty="0">
                <a:solidFill>
                  <a:srgbClr val="0D2B4A"/>
                </a:solidFill>
                <a:latin typeface="Inter" pitchFamily="34" charset="0"/>
                <a:ea typeface="Inter" pitchFamily="34" charset="-122"/>
                <a:cs typeface="Inter" pitchFamily="34" charset="-120"/>
              </a:rPr>
              <a:t>25-28</a:t>
            </a:r>
            <a:endParaRPr lang="en-US" sz="750" dirty="0"/>
          </a:p>
        </p:txBody>
      </p:sp>
      <p:sp>
        <p:nvSpPr>
          <p:cNvPr id="45" name="Shape 43"/>
          <p:cNvSpPr/>
          <p:nvPr/>
        </p:nvSpPr>
        <p:spPr>
          <a:xfrm>
            <a:off x="530352" y="9162288"/>
            <a:ext cx="6492240" cy="658368"/>
          </a:xfrm>
          <a:prstGeom prst="roundRect">
            <a:avLst>
              <a:gd name="adj" fmla="val 8333"/>
            </a:avLst>
          </a:prstGeom>
          <a:solidFill>
            <a:srgbClr val="0D2B4A"/>
          </a:solidFill>
          <a:ln w="12700">
            <a:solidFill>
              <a:srgbClr val="0D2B4A"/>
            </a:solidFill>
            <a:prstDash val="solid"/>
          </a:ln>
        </p:spPr>
      </p:sp>
      <p:sp>
        <p:nvSpPr>
          <p:cNvPr id="46" name="Text 44"/>
          <p:cNvSpPr/>
          <p:nvPr/>
        </p:nvSpPr>
        <p:spPr>
          <a:xfrm>
            <a:off x="786384" y="9372600"/>
            <a:ext cx="5897880" cy="182880"/>
          </a:xfrm>
          <a:prstGeom prst="rect">
            <a:avLst/>
          </a:prstGeom>
          <a:noFill/>
          <a:ln/>
        </p:spPr>
        <p:txBody>
          <a:bodyPr wrap="square" lIns="0" tIns="0" rIns="0" bIns="0" rtlCol="0" anchor="ctr">
            <a:normAutofit/>
          </a:bodyPr>
          <a:lstStyle/>
          <a:p>
            <a:pPr marL="0" indent="0" algn="ctr">
              <a:buNone/>
            </a:pPr>
            <a:r>
              <a:rPr lang="en-US" sz="730" dirty="0">
                <a:solidFill>
                  <a:srgbClr val="DCE8F0"/>
                </a:solidFill>
                <a:latin typeface="Inter" pitchFamily="34" charset="0"/>
                <a:ea typeface="Inter" pitchFamily="34" charset="-122"/>
                <a:cs typeface="Inter" pitchFamily="34" charset="-120"/>
              </a:rPr>
              <a:t>All product dimensions are nominal and are confirmed on the project quotation and approved configuration sheet.</a:t>
            </a:r>
            <a:endParaRPr lang="en-US" sz="730" dirty="0"/>
          </a:p>
        </p:txBody>
      </p:sp>
      <p:sp>
        <p:nvSpPr>
          <p:cNvPr id="47"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APPLICATIONS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Infrastructure for distributed and mission-critical environments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configurable rack platform for integrators, contractors, distributors and end users across multiple infrastructure segments.</a:t>
            </a:r>
            <a:endParaRPr lang="en-US" sz="980" dirty="0"/>
          </a:p>
        </p:txBody>
      </p:sp>
      <p:sp>
        <p:nvSpPr>
          <p:cNvPr id="5" name="Shape 3"/>
          <p:cNvSpPr/>
          <p:nvPr/>
        </p:nvSpPr>
        <p:spPr>
          <a:xfrm>
            <a:off x="530352" y="1901952"/>
            <a:ext cx="3127248" cy="1810512"/>
          </a:xfrm>
          <a:prstGeom prst="roundRect">
            <a:avLst>
              <a:gd name="adj" fmla="val 404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6" name="Shape 4"/>
          <p:cNvSpPr/>
          <p:nvPr/>
        </p:nvSpPr>
        <p:spPr>
          <a:xfrm>
            <a:off x="731520" y="2139696"/>
            <a:ext cx="658368" cy="658368"/>
          </a:xfrm>
          <a:prstGeom prst="roundRect">
            <a:avLst>
              <a:gd name="adj" fmla="val 8333"/>
            </a:avLst>
          </a:prstGeom>
          <a:solidFill>
            <a:srgbClr val="25B7B4"/>
          </a:solidFill>
          <a:ln w="12700">
            <a:solidFill>
              <a:srgbClr val="FFFFFF">
                <a:alpha val="0"/>
              </a:srgbClr>
            </a:solidFill>
            <a:prstDash val="solid"/>
          </a:ln>
        </p:spPr>
      </p:sp>
      <p:sp>
        <p:nvSpPr>
          <p:cNvPr id="7" name="Text 5"/>
          <p:cNvSpPr/>
          <p:nvPr/>
        </p:nvSpPr>
        <p:spPr>
          <a:xfrm>
            <a:off x="731520" y="2350008"/>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DC</a:t>
            </a:r>
            <a:endParaRPr lang="en-US" sz="1100" dirty="0"/>
          </a:p>
        </p:txBody>
      </p:sp>
      <p:sp>
        <p:nvSpPr>
          <p:cNvPr id="8" name="Text 6"/>
          <p:cNvSpPr/>
          <p:nvPr/>
        </p:nvSpPr>
        <p:spPr>
          <a:xfrm>
            <a:off x="1536192" y="2112264"/>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Data centers &amp; colocation</a:t>
            </a:r>
            <a:endParaRPr lang="en-US" sz="1100" dirty="0"/>
          </a:p>
        </p:txBody>
      </p:sp>
      <p:sp>
        <p:nvSpPr>
          <p:cNvPr id="9" name="Text 7"/>
          <p:cNvSpPr/>
          <p:nvPr/>
        </p:nvSpPr>
        <p:spPr>
          <a:xfrm>
            <a:off x="1536192" y="2560320"/>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Floor-standing racks, cable management and project-specific accessories</a:t>
            </a:r>
            <a:endParaRPr lang="en-US" sz="760" dirty="0"/>
          </a:p>
        </p:txBody>
      </p:sp>
      <p:sp>
        <p:nvSpPr>
          <p:cNvPr id="10" name="Shape 8"/>
          <p:cNvSpPr/>
          <p:nvPr/>
        </p:nvSpPr>
        <p:spPr>
          <a:xfrm>
            <a:off x="3840480" y="1901952"/>
            <a:ext cx="3127248" cy="1810512"/>
          </a:xfrm>
          <a:prstGeom prst="roundRect">
            <a:avLst>
              <a:gd name="adj" fmla="val 4040"/>
            </a:avLst>
          </a:prstGeom>
          <a:solidFill>
            <a:srgbClr val="F0F8FA"/>
          </a:solidFill>
          <a:ln w="8890">
            <a:solidFill>
              <a:srgbClr val="DDE5EA"/>
            </a:solidFill>
            <a:prstDash val="solid"/>
          </a:ln>
          <a:effectLst>
            <a:outerShdw blurRad="19050" dist="5080" dir="2700000" algn="bl" rotWithShape="0">
              <a:srgbClr val="000000">
                <a:alpha val="10000"/>
              </a:srgbClr>
            </a:outerShdw>
          </a:effectLst>
        </p:spPr>
      </p:sp>
      <p:sp>
        <p:nvSpPr>
          <p:cNvPr id="11" name="Shape 9"/>
          <p:cNvSpPr/>
          <p:nvPr/>
        </p:nvSpPr>
        <p:spPr>
          <a:xfrm>
            <a:off x="4041648" y="2139696"/>
            <a:ext cx="658368" cy="658368"/>
          </a:xfrm>
          <a:prstGeom prst="roundRect">
            <a:avLst>
              <a:gd name="adj" fmla="val 8333"/>
            </a:avLst>
          </a:prstGeom>
          <a:solidFill>
            <a:srgbClr val="D7902A"/>
          </a:solidFill>
          <a:ln w="12700">
            <a:solidFill>
              <a:srgbClr val="FFFFFF">
                <a:alpha val="0"/>
              </a:srgbClr>
            </a:solidFill>
            <a:prstDash val="solid"/>
          </a:ln>
        </p:spPr>
      </p:sp>
      <p:sp>
        <p:nvSpPr>
          <p:cNvPr id="12" name="Text 10"/>
          <p:cNvSpPr/>
          <p:nvPr/>
        </p:nvSpPr>
        <p:spPr>
          <a:xfrm>
            <a:off x="4041648" y="2350008"/>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AI</a:t>
            </a:r>
            <a:endParaRPr lang="en-US" sz="1100" dirty="0"/>
          </a:p>
        </p:txBody>
      </p:sp>
      <p:sp>
        <p:nvSpPr>
          <p:cNvPr id="13" name="Text 11"/>
          <p:cNvSpPr/>
          <p:nvPr/>
        </p:nvSpPr>
        <p:spPr>
          <a:xfrm>
            <a:off x="4846320" y="2112264"/>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AI / HPC projects</a:t>
            </a:r>
            <a:endParaRPr lang="en-US" sz="1100" dirty="0"/>
          </a:p>
        </p:txBody>
      </p:sp>
      <p:sp>
        <p:nvSpPr>
          <p:cNvPr id="14" name="Text 12"/>
          <p:cNvSpPr/>
          <p:nvPr/>
        </p:nvSpPr>
        <p:spPr>
          <a:xfrm>
            <a:off x="4846320" y="2560320"/>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Custom high-load frames and cooling-interface engineering</a:t>
            </a:r>
            <a:endParaRPr lang="en-US" sz="760" dirty="0"/>
          </a:p>
        </p:txBody>
      </p:sp>
      <p:sp>
        <p:nvSpPr>
          <p:cNvPr id="15" name="Shape 13"/>
          <p:cNvSpPr/>
          <p:nvPr/>
        </p:nvSpPr>
        <p:spPr>
          <a:xfrm>
            <a:off x="530352" y="4041648"/>
            <a:ext cx="3127248" cy="1810512"/>
          </a:xfrm>
          <a:prstGeom prst="roundRect">
            <a:avLst>
              <a:gd name="adj" fmla="val 404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6" name="Shape 14"/>
          <p:cNvSpPr/>
          <p:nvPr/>
        </p:nvSpPr>
        <p:spPr>
          <a:xfrm>
            <a:off x="731520" y="4279392"/>
            <a:ext cx="658368" cy="658368"/>
          </a:xfrm>
          <a:prstGeom prst="roundRect">
            <a:avLst>
              <a:gd name="adj" fmla="val 8333"/>
            </a:avLst>
          </a:prstGeom>
          <a:solidFill>
            <a:srgbClr val="25B7B4"/>
          </a:solidFill>
          <a:ln w="12700">
            <a:solidFill>
              <a:srgbClr val="FFFFFF">
                <a:alpha val="0"/>
              </a:srgbClr>
            </a:solidFill>
            <a:prstDash val="solid"/>
          </a:ln>
        </p:spPr>
      </p:sp>
      <p:sp>
        <p:nvSpPr>
          <p:cNvPr id="17" name="Text 15"/>
          <p:cNvSpPr/>
          <p:nvPr/>
        </p:nvSpPr>
        <p:spPr>
          <a:xfrm>
            <a:off x="731520" y="4489704"/>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TC</a:t>
            </a:r>
            <a:endParaRPr lang="en-US" sz="1100" dirty="0"/>
          </a:p>
        </p:txBody>
      </p:sp>
      <p:sp>
        <p:nvSpPr>
          <p:cNvPr id="18" name="Text 16"/>
          <p:cNvSpPr/>
          <p:nvPr/>
        </p:nvSpPr>
        <p:spPr>
          <a:xfrm>
            <a:off x="1536192" y="4251960"/>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Telecom &amp; network</a:t>
            </a:r>
            <a:endParaRPr lang="en-US" sz="1100" dirty="0"/>
          </a:p>
        </p:txBody>
      </p:sp>
      <p:sp>
        <p:nvSpPr>
          <p:cNvPr id="19" name="Text 17"/>
          <p:cNvSpPr/>
          <p:nvPr/>
        </p:nvSpPr>
        <p:spPr>
          <a:xfrm>
            <a:off x="1536192" y="4700016"/>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Network cabinets, open frames and structured-cabling accessories</a:t>
            </a:r>
            <a:endParaRPr lang="en-US" sz="760" dirty="0"/>
          </a:p>
        </p:txBody>
      </p:sp>
      <p:sp>
        <p:nvSpPr>
          <p:cNvPr id="20" name="Shape 18"/>
          <p:cNvSpPr/>
          <p:nvPr/>
        </p:nvSpPr>
        <p:spPr>
          <a:xfrm>
            <a:off x="3840480" y="4041648"/>
            <a:ext cx="3127248" cy="1810512"/>
          </a:xfrm>
          <a:prstGeom prst="roundRect">
            <a:avLst>
              <a:gd name="adj" fmla="val 404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1" name="Shape 19"/>
          <p:cNvSpPr/>
          <p:nvPr/>
        </p:nvSpPr>
        <p:spPr>
          <a:xfrm>
            <a:off x="4041648" y="4279392"/>
            <a:ext cx="658368" cy="658368"/>
          </a:xfrm>
          <a:prstGeom prst="roundRect">
            <a:avLst>
              <a:gd name="adj" fmla="val 8333"/>
            </a:avLst>
          </a:prstGeom>
          <a:solidFill>
            <a:srgbClr val="25B7B4"/>
          </a:solidFill>
          <a:ln w="12700">
            <a:solidFill>
              <a:srgbClr val="FFFFFF">
                <a:alpha val="0"/>
              </a:srgbClr>
            </a:solidFill>
            <a:prstDash val="solid"/>
          </a:ln>
        </p:spPr>
      </p:sp>
      <p:sp>
        <p:nvSpPr>
          <p:cNvPr id="22" name="Text 20"/>
          <p:cNvSpPr/>
          <p:nvPr/>
        </p:nvSpPr>
        <p:spPr>
          <a:xfrm>
            <a:off x="4041648" y="4489704"/>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ED</a:t>
            </a:r>
            <a:endParaRPr lang="en-US" sz="1100" dirty="0"/>
          </a:p>
        </p:txBody>
      </p:sp>
      <p:sp>
        <p:nvSpPr>
          <p:cNvPr id="23" name="Text 21"/>
          <p:cNvSpPr/>
          <p:nvPr/>
        </p:nvSpPr>
        <p:spPr>
          <a:xfrm>
            <a:off x="4846320" y="4251960"/>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Edge &amp; branch IT</a:t>
            </a:r>
            <a:endParaRPr lang="en-US" sz="1100" dirty="0"/>
          </a:p>
        </p:txBody>
      </p:sp>
      <p:sp>
        <p:nvSpPr>
          <p:cNvPr id="24" name="Text 22"/>
          <p:cNvSpPr/>
          <p:nvPr/>
        </p:nvSpPr>
        <p:spPr>
          <a:xfrm>
            <a:off x="4846320" y="4700016"/>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Compact floor and wall-mount systems for distributed sites</a:t>
            </a:r>
            <a:endParaRPr lang="en-US" sz="760" dirty="0"/>
          </a:p>
        </p:txBody>
      </p:sp>
      <p:sp>
        <p:nvSpPr>
          <p:cNvPr id="25" name="Shape 23"/>
          <p:cNvSpPr/>
          <p:nvPr/>
        </p:nvSpPr>
        <p:spPr>
          <a:xfrm>
            <a:off x="530352" y="6181344"/>
            <a:ext cx="3127248" cy="1810512"/>
          </a:xfrm>
          <a:prstGeom prst="roundRect">
            <a:avLst>
              <a:gd name="adj" fmla="val 404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6" name="Shape 24"/>
          <p:cNvSpPr/>
          <p:nvPr/>
        </p:nvSpPr>
        <p:spPr>
          <a:xfrm>
            <a:off x="731520" y="6419088"/>
            <a:ext cx="658368" cy="658368"/>
          </a:xfrm>
          <a:prstGeom prst="roundRect">
            <a:avLst>
              <a:gd name="adj" fmla="val 8333"/>
            </a:avLst>
          </a:prstGeom>
          <a:solidFill>
            <a:srgbClr val="25B7B4"/>
          </a:solidFill>
          <a:ln w="12700">
            <a:solidFill>
              <a:srgbClr val="FFFFFF">
                <a:alpha val="0"/>
              </a:srgbClr>
            </a:solidFill>
            <a:prstDash val="solid"/>
          </a:ln>
        </p:spPr>
      </p:sp>
      <p:sp>
        <p:nvSpPr>
          <p:cNvPr id="27" name="Text 25"/>
          <p:cNvSpPr/>
          <p:nvPr/>
        </p:nvSpPr>
        <p:spPr>
          <a:xfrm>
            <a:off x="731520" y="6629400"/>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SC</a:t>
            </a:r>
            <a:endParaRPr lang="en-US" sz="1100" dirty="0"/>
          </a:p>
        </p:txBody>
      </p:sp>
      <p:sp>
        <p:nvSpPr>
          <p:cNvPr id="28" name="Text 26"/>
          <p:cNvSpPr/>
          <p:nvPr/>
        </p:nvSpPr>
        <p:spPr>
          <a:xfrm>
            <a:off x="1536192" y="6391656"/>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Security &amp; control</a:t>
            </a:r>
            <a:endParaRPr lang="en-US" sz="1100" dirty="0"/>
          </a:p>
        </p:txBody>
      </p:sp>
      <p:sp>
        <p:nvSpPr>
          <p:cNvPr id="29" name="Text 27"/>
          <p:cNvSpPr/>
          <p:nvPr/>
        </p:nvSpPr>
        <p:spPr>
          <a:xfrm>
            <a:off x="1536192" y="6839712"/>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CCTV, access control, industrial monitoring and control-room cabinets</a:t>
            </a:r>
            <a:endParaRPr lang="en-US" sz="760" dirty="0"/>
          </a:p>
        </p:txBody>
      </p:sp>
      <p:sp>
        <p:nvSpPr>
          <p:cNvPr id="30" name="Shape 28"/>
          <p:cNvSpPr/>
          <p:nvPr/>
        </p:nvSpPr>
        <p:spPr>
          <a:xfrm>
            <a:off x="3840480" y="6181344"/>
            <a:ext cx="3127248" cy="1810512"/>
          </a:xfrm>
          <a:prstGeom prst="roundRect">
            <a:avLst>
              <a:gd name="adj" fmla="val 4040"/>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31" name="Shape 29"/>
          <p:cNvSpPr/>
          <p:nvPr/>
        </p:nvSpPr>
        <p:spPr>
          <a:xfrm>
            <a:off x="4041648" y="6419088"/>
            <a:ext cx="658368" cy="658368"/>
          </a:xfrm>
          <a:prstGeom prst="roundRect">
            <a:avLst>
              <a:gd name="adj" fmla="val 8333"/>
            </a:avLst>
          </a:prstGeom>
          <a:solidFill>
            <a:srgbClr val="25B7B4"/>
          </a:solidFill>
          <a:ln w="12700">
            <a:solidFill>
              <a:srgbClr val="FFFFFF">
                <a:alpha val="0"/>
              </a:srgbClr>
            </a:solidFill>
            <a:prstDash val="solid"/>
          </a:ln>
        </p:spPr>
      </p:sp>
      <p:sp>
        <p:nvSpPr>
          <p:cNvPr id="32" name="Text 30"/>
          <p:cNvSpPr/>
          <p:nvPr/>
        </p:nvSpPr>
        <p:spPr>
          <a:xfrm>
            <a:off x="4041648" y="6629400"/>
            <a:ext cx="658368" cy="164592"/>
          </a:xfrm>
          <a:prstGeom prst="rect">
            <a:avLst/>
          </a:prstGeom>
          <a:noFill/>
          <a:ln/>
        </p:spPr>
        <p:txBody>
          <a:bodyPr wrap="square" lIns="0" tIns="0" rIns="0" bIns="0" rtlCol="0" anchor="ctr"/>
          <a:lstStyle/>
          <a:p>
            <a:pPr marL="0" indent="0" algn="ctr">
              <a:buNone/>
            </a:pPr>
            <a:r>
              <a:rPr lang="en-US" sz="1100" b="1" dirty="0">
                <a:solidFill>
                  <a:srgbClr val="FFFFFF"/>
                </a:solidFill>
                <a:latin typeface="Inter Display" pitchFamily="34" charset="0"/>
                <a:ea typeface="Inter Display" pitchFamily="34" charset="-122"/>
                <a:cs typeface="Inter Display" pitchFamily="34" charset="-120"/>
              </a:rPr>
              <a:t>AV</a:t>
            </a:r>
            <a:endParaRPr lang="en-US" sz="1100" dirty="0"/>
          </a:p>
        </p:txBody>
      </p:sp>
      <p:sp>
        <p:nvSpPr>
          <p:cNvPr id="33" name="Text 31"/>
          <p:cNvSpPr/>
          <p:nvPr/>
        </p:nvSpPr>
        <p:spPr>
          <a:xfrm>
            <a:off x="4846320" y="6391656"/>
            <a:ext cx="1874520" cy="292608"/>
          </a:xfrm>
          <a:prstGeom prst="rect">
            <a:avLst/>
          </a:prstGeom>
          <a:noFill/>
          <a:ln/>
        </p:spPr>
        <p:txBody>
          <a:bodyPr wrap="square" lIns="0" tIns="0" rIns="0" bIns="0" rtlCol="0" anchor="ctr">
            <a:normAutofit/>
          </a:bodyPr>
          <a:lstStyle/>
          <a:p>
            <a:pPr marL="0" indent="0">
              <a:buNone/>
            </a:pPr>
            <a:r>
              <a:rPr lang="en-US" sz="1100" b="1" dirty="0">
                <a:solidFill>
                  <a:srgbClr val="0D2B4A"/>
                </a:solidFill>
                <a:latin typeface="Inter Display" pitchFamily="34" charset="0"/>
                <a:ea typeface="Inter Display" pitchFamily="34" charset="-122"/>
                <a:cs typeface="Inter Display" pitchFamily="34" charset="-120"/>
              </a:rPr>
              <a:t>AV &amp; lab systems</a:t>
            </a:r>
            <a:endParaRPr lang="en-US" sz="1100" dirty="0"/>
          </a:p>
        </p:txBody>
      </p:sp>
      <p:sp>
        <p:nvSpPr>
          <p:cNvPr id="34" name="Text 32"/>
          <p:cNvSpPr/>
          <p:nvPr/>
        </p:nvSpPr>
        <p:spPr>
          <a:xfrm>
            <a:off x="4846320" y="6839712"/>
            <a:ext cx="1828800" cy="658368"/>
          </a:xfrm>
          <a:prstGeom prst="rect">
            <a:avLst/>
          </a:prstGeom>
          <a:noFill/>
          <a:ln/>
        </p:spPr>
        <p:txBody>
          <a:bodyPr wrap="square" lIns="0" tIns="0" rIns="0" bIns="0" rtlCol="0" anchor="ctr">
            <a:normAutofit/>
          </a:bodyPr>
          <a:lstStyle/>
          <a:p>
            <a:pPr marL="0" indent="0">
              <a:buNone/>
            </a:pPr>
            <a:r>
              <a:rPr lang="en-US" sz="760" dirty="0">
                <a:solidFill>
                  <a:srgbClr val="607587"/>
                </a:solidFill>
                <a:latin typeface="Inter" pitchFamily="34" charset="0"/>
                <a:ea typeface="Inter" pitchFamily="34" charset="-122"/>
                <a:cs typeface="Inter" pitchFamily="34" charset="-120"/>
              </a:rPr>
              <a:t>Open-frame racks, shelves and high-access service configurations</a:t>
            </a:r>
            <a:endParaRPr lang="en-US" sz="760" dirty="0"/>
          </a:p>
        </p:txBody>
      </p:sp>
      <p:sp>
        <p:nvSpPr>
          <p:cNvPr id="35" name="Shape 33"/>
          <p:cNvSpPr/>
          <p:nvPr/>
        </p:nvSpPr>
        <p:spPr>
          <a:xfrm>
            <a:off x="530352" y="8668512"/>
            <a:ext cx="6492240" cy="841248"/>
          </a:xfrm>
          <a:prstGeom prst="roundRect">
            <a:avLst>
              <a:gd name="adj" fmla="val 6522"/>
            </a:avLst>
          </a:prstGeom>
          <a:solidFill>
            <a:srgbClr val="0D2B4A"/>
          </a:solidFill>
          <a:ln w="12700">
            <a:solidFill>
              <a:srgbClr val="0D2B4A"/>
            </a:solidFill>
            <a:prstDash val="solid"/>
          </a:ln>
        </p:spPr>
      </p:sp>
      <p:sp>
        <p:nvSpPr>
          <p:cNvPr id="36" name="Text 34"/>
          <p:cNvSpPr/>
          <p:nvPr/>
        </p:nvSpPr>
        <p:spPr>
          <a:xfrm>
            <a:off x="768096" y="8942832"/>
            <a:ext cx="1005840" cy="164592"/>
          </a:xfrm>
          <a:prstGeom prst="rect">
            <a:avLst/>
          </a:prstGeom>
          <a:noFill/>
          <a:ln/>
        </p:spPr>
        <p:txBody>
          <a:bodyPr wrap="square" lIns="0" tIns="0" rIns="0" bIns="0" rtlCol="0" anchor="ctr"/>
          <a:lstStyle/>
          <a:p>
            <a:pPr marL="0" indent="0">
              <a:buNone/>
            </a:pPr>
            <a:r>
              <a:rPr lang="en-US" sz="720" b="1" dirty="0">
                <a:solidFill>
                  <a:srgbClr val="25B7B4"/>
                </a:solidFill>
                <a:latin typeface="Inter" pitchFamily="34" charset="0"/>
                <a:ea typeface="Inter" pitchFamily="34" charset="-122"/>
                <a:cs typeface="Inter" pitchFamily="34" charset="-120"/>
              </a:rPr>
              <a:t>PROJECT MODEL</a:t>
            </a:r>
            <a:endParaRPr lang="en-US" sz="720" dirty="0"/>
          </a:p>
        </p:txBody>
      </p:sp>
      <p:sp>
        <p:nvSpPr>
          <p:cNvPr id="37" name="Text 35"/>
          <p:cNvSpPr/>
          <p:nvPr/>
        </p:nvSpPr>
        <p:spPr>
          <a:xfrm>
            <a:off x="1792224" y="8851392"/>
            <a:ext cx="4800600" cy="329184"/>
          </a:xfrm>
          <a:prstGeom prst="rect">
            <a:avLst/>
          </a:prstGeom>
          <a:noFill/>
          <a:ln/>
        </p:spPr>
        <p:txBody>
          <a:bodyPr wrap="square" lIns="0" tIns="0" rIns="0" bIns="0" rtlCol="0" anchor="ctr">
            <a:normAutofit/>
          </a:bodyPr>
          <a:lstStyle/>
          <a:p>
            <a:pPr marL="0" indent="0">
              <a:buNone/>
            </a:pPr>
            <a:r>
              <a:rPr lang="en-US" sz="1180" b="1" dirty="0">
                <a:solidFill>
                  <a:srgbClr val="FFFFFF"/>
                </a:solidFill>
                <a:latin typeface="Inter Display" pitchFamily="34" charset="0"/>
                <a:ea typeface="Inter Display" pitchFamily="34" charset="-122"/>
                <a:cs typeface="Inter Display" pitchFamily="34" charset="-120"/>
              </a:rPr>
              <a:t>Standard families for speed. Custom engineering for fit. OEM integration for electrical and monitoring options.</a:t>
            </a:r>
            <a:endParaRPr lang="en-US" sz="1180" dirty="0"/>
          </a:p>
        </p:txBody>
      </p:sp>
      <p:sp>
        <p:nvSpPr>
          <p:cNvPr id="38"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PORTFOLIO</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A modular product architecture</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Established rack families are combined with project-specific accessories, OEM-integrated power options and custom mechanical engineering.</a:t>
            </a:r>
            <a:endParaRPr lang="en-US" sz="980" dirty="0"/>
          </a:p>
        </p:txBody>
      </p:sp>
      <p:sp>
        <p:nvSpPr>
          <p:cNvPr id="5" name="Shape 3"/>
          <p:cNvSpPr/>
          <p:nvPr/>
        </p:nvSpPr>
        <p:spPr>
          <a:xfrm>
            <a:off x="530352" y="1920240"/>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6" name="Shape 4"/>
          <p:cNvSpPr/>
          <p:nvPr/>
        </p:nvSpPr>
        <p:spPr>
          <a:xfrm>
            <a:off x="694944" y="2103120"/>
            <a:ext cx="585216" cy="585216"/>
          </a:xfrm>
          <a:prstGeom prst="roundRect">
            <a:avLst>
              <a:gd name="adj" fmla="val 12500"/>
            </a:avLst>
          </a:prstGeom>
          <a:solidFill>
            <a:srgbClr val="D7902A"/>
          </a:solidFill>
          <a:ln w="12700">
            <a:solidFill>
              <a:srgbClr val="FFFFFF">
                <a:alpha val="0"/>
              </a:srgbClr>
            </a:solidFill>
            <a:prstDash val="solid"/>
          </a:ln>
        </p:spPr>
      </p:sp>
      <p:sp>
        <p:nvSpPr>
          <p:cNvPr id="7" name="Text 5"/>
          <p:cNvSpPr/>
          <p:nvPr/>
        </p:nvSpPr>
        <p:spPr>
          <a:xfrm>
            <a:off x="694944" y="2249424"/>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HX</a:t>
            </a:r>
            <a:endParaRPr lang="en-US" sz="1200" dirty="0"/>
          </a:p>
        </p:txBody>
      </p:sp>
      <p:sp>
        <p:nvSpPr>
          <p:cNvPr id="8" name="Text 6"/>
          <p:cNvSpPr/>
          <p:nvPr/>
        </p:nvSpPr>
        <p:spPr>
          <a:xfrm>
            <a:off x="1408176" y="2084832"/>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Custom High-Density Racks</a:t>
            </a:r>
            <a:endParaRPr lang="en-US" sz="1060" dirty="0"/>
          </a:p>
        </p:txBody>
      </p:sp>
      <p:sp>
        <p:nvSpPr>
          <p:cNvPr id="9" name="Text 7"/>
          <p:cNvSpPr/>
          <p:nvPr/>
        </p:nvSpPr>
        <p:spPr>
          <a:xfrm>
            <a:off x="1408176" y="2414016"/>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Project-specific AI / HPC mechanical platforms</a:t>
            </a:r>
            <a:endParaRPr lang="en-US" sz="740" dirty="0"/>
          </a:p>
        </p:txBody>
      </p:sp>
      <p:sp>
        <p:nvSpPr>
          <p:cNvPr id="10" name="Shape 8"/>
          <p:cNvSpPr/>
          <p:nvPr/>
        </p:nvSpPr>
        <p:spPr>
          <a:xfrm>
            <a:off x="1408176" y="2816352"/>
            <a:ext cx="1417320" cy="274320"/>
          </a:xfrm>
          <a:prstGeom prst="roundRect">
            <a:avLst>
              <a:gd name="adj" fmla="val 16667"/>
            </a:avLst>
          </a:prstGeom>
          <a:solidFill>
            <a:srgbClr val="D7902A"/>
          </a:solidFill>
          <a:ln w="12700">
            <a:solidFill>
              <a:srgbClr val="D7902A"/>
            </a:solidFill>
            <a:prstDash val="solid"/>
          </a:ln>
        </p:spPr>
      </p:sp>
      <p:sp>
        <p:nvSpPr>
          <p:cNvPr id="11" name="Text 9"/>
          <p:cNvSpPr/>
          <p:nvPr/>
        </p:nvSpPr>
        <p:spPr>
          <a:xfrm>
            <a:off x="1472184" y="2880360"/>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ENGINEERING PROGRAM</a:t>
            </a:r>
            <a:endParaRPr lang="en-US" sz="630" dirty="0"/>
          </a:p>
        </p:txBody>
      </p:sp>
      <p:sp>
        <p:nvSpPr>
          <p:cNvPr id="12" name="Shape 10"/>
          <p:cNvSpPr/>
          <p:nvPr/>
        </p:nvSpPr>
        <p:spPr>
          <a:xfrm>
            <a:off x="3840480" y="1920240"/>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13" name="Shape 11"/>
          <p:cNvSpPr/>
          <p:nvPr/>
        </p:nvSpPr>
        <p:spPr>
          <a:xfrm>
            <a:off x="4005072" y="2103120"/>
            <a:ext cx="585216" cy="585216"/>
          </a:xfrm>
          <a:prstGeom prst="roundRect">
            <a:avLst>
              <a:gd name="adj" fmla="val 12500"/>
            </a:avLst>
          </a:prstGeom>
          <a:solidFill>
            <a:srgbClr val="25B7B4"/>
          </a:solidFill>
          <a:ln w="12700">
            <a:solidFill>
              <a:srgbClr val="FFFFFF">
                <a:alpha val="0"/>
              </a:srgbClr>
            </a:solidFill>
            <a:prstDash val="solid"/>
          </a:ln>
        </p:spPr>
      </p:sp>
      <p:sp>
        <p:nvSpPr>
          <p:cNvPr id="14" name="Text 12"/>
          <p:cNvSpPr/>
          <p:nvPr/>
        </p:nvSpPr>
        <p:spPr>
          <a:xfrm>
            <a:off x="4005072" y="2249424"/>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AS</a:t>
            </a:r>
            <a:endParaRPr lang="en-US" sz="1200" dirty="0"/>
          </a:p>
        </p:txBody>
      </p:sp>
      <p:sp>
        <p:nvSpPr>
          <p:cNvPr id="15" name="Text 13"/>
          <p:cNvSpPr/>
          <p:nvPr/>
        </p:nvSpPr>
        <p:spPr>
          <a:xfrm>
            <a:off x="4718304" y="2084832"/>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Floor-Standing Racks</a:t>
            </a:r>
            <a:endParaRPr lang="en-US" sz="1060" dirty="0"/>
          </a:p>
        </p:txBody>
      </p:sp>
      <p:sp>
        <p:nvSpPr>
          <p:cNvPr id="16" name="Text 14"/>
          <p:cNvSpPr/>
          <p:nvPr/>
        </p:nvSpPr>
        <p:spPr>
          <a:xfrm>
            <a:off x="4718304" y="2414016"/>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Enterprise and data room deployments</a:t>
            </a:r>
            <a:endParaRPr lang="en-US" sz="740" dirty="0"/>
          </a:p>
        </p:txBody>
      </p:sp>
      <p:sp>
        <p:nvSpPr>
          <p:cNvPr id="17" name="Shape 15"/>
          <p:cNvSpPr/>
          <p:nvPr/>
        </p:nvSpPr>
        <p:spPr>
          <a:xfrm>
            <a:off x="4718304" y="2816352"/>
            <a:ext cx="1417320" cy="274320"/>
          </a:xfrm>
          <a:prstGeom prst="roundRect">
            <a:avLst>
              <a:gd name="adj" fmla="val 16667"/>
            </a:avLst>
          </a:prstGeom>
          <a:solidFill>
            <a:srgbClr val="2C8C72"/>
          </a:solidFill>
          <a:ln w="12700">
            <a:solidFill>
              <a:srgbClr val="2C8C72"/>
            </a:solidFill>
            <a:prstDash val="solid"/>
          </a:ln>
        </p:spPr>
      </p:sp>
      <p:sp>
        <p:nvSpPr>
          <p:cNvPr id="18" name="Text 16"/>
          <p:cNvSpPr/>
          <p:nvPr/>
        </p:nvSpPr>
        <p:spPr>
          <a:xfrm>
            <a:off x="4782312" y="2880360"/>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19" name="Shape 17"/>
          <p:cNvSpPr/>
          <p:nvPr/>
        </p:nvSpPr>
        <p:spPr>
          <a:xfrm>
            <a:off x="530352" y="3438144"/>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0" name="Shape 18"/>
          <p:cNvSpPr/>
          <p:nvPr/>
        </p:nvSpPr>
        <p:spPr>
          <a:xfrm>
            <a:off x="694944" y="3621024"/>
            <a:ext cx="585216" cy="585216"/>
          </a:xfrm>
          <a:prstGeom prst="roundRect">
            <a:avLst>
              <a:gd name="adj" fmla="val 12500"/>
            </a:avLst>
          </a:prstGeom>
          <a:solidFill>
            <a:srgbClr val="25B7B4"/>
          </a:solidFill>
          <a:ln w="12700">
            <a:solidFill>
              <a:srgbClr val="FFFFFF">
                <a:alpha val="0"/>
              </a:srgbClr>
            </a:solidFill>
            <a:prstDash val="solid"/>
          </a:ln>
        </p:spPr>
      </p:sp>
      <p:sp>
        <p:nvSpPr>
          <p:cNvPr id="21" name="Text 19"/>
          <p:cNvSpPr/>
          <p:nvPr/>
        </p:nvSpPr>
        <p:spPr>
          <a:xfrm>
            <a:off x="694944" y="3767328"/>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NS</a:t>
            </a:r>
            <a:endParaRPr lang="en-US" sz="1200" dirty="0"/>
          </a:p>
        </p:txBody>
      </p:sp>
      <p:sp>
        <p:nvSpPr>
          <p:cNvPr id="22" name="Text 20"/>
          <p:cNvSpPr/>
          <p:nvPr/>
        </p:nvSpPr>
        <p:spPr>
          <a:xfrm>
            <a:off x="1408176" y="3602736"/>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Network Cabinets</a:t>
            </a:r>
            <a:endParaRPr lang="en-US" sz="1060" dirty="0"/>
          </a:p>
        </p:txBody>
      </p:sp>
      <p:sp>
        <p:nvSpPr>
          <p:cNvPr id="23" name="Text 21"/>
          <p:cNvSpPr/>
          <p:nvPr/>
        </p:nvSpPr>
        <p:spPr>
          <a:xfrm>
            <a:off x="1408176" y="3931920"/>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Compact to full-height 19-inch cabinets</a:t>
            </a:r>
            <a:endParaRPr lang="en-US" sz="740" dirty="0"/>
          </a:p>
        </p:txBody>
      </p:sp>
      <p:sp>
        <p:nvSpPr>
          <p:cNvPr id="24" name="Shape 22"/>
          <p:cNvSpPr/>
          <p:nvPr/>
        </p:nvSpPr>
        <p:spPr>
          <a:xfrm>
            <a:off x="1408176" y="4334256"/>
            <a:ext cx="1417320" cy="274320"/>
          </a:xfrm>
          <a:prstGeom prst="roundRect">
            <a:avLst>
              <a:gd name="adj" fmla="val 16667"/>
            </a:avLst>
          </a:prstGeom>
          <a:solidFill>
            <a:srgbClr val="2C8C72"/>
          </a:solidFill>
          <a:ln w="12700">
            <a:solidFill>
              <a:srgbClr val="2C8C72"/>
            </a:solidFill>
            <a:prstDash val="solid"/>
          </a:ln>
        </p:spPr>
      </p:sp>
      <p:sp>
        <p:nvSpPr>
          <p:cNvPr id="25" name="Text 23"/>
          <p:cNvSpPr/>
          <p:nvPr/>
        </p:nvSpPr>
        <p:spPr>
          <a:xfrm>
            <a:off x="1472184" y="4398264"/>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26" name="Shape 24"/>
          <p:cNvSpPr/>
          <p:nvPr/>
        </p:nvSpPr>
        <p:spPr>
          <a:xfrm>
            <a:off x="3840480" y="3438144"/>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27" name="Shape 25"/>
          <p:cNvSpPr/>
          <p:nvPr/>
        </p:nvSpPr>
        <p:spPr>
          <a:xfrm>
            <a:off x="4005072" y="3621024"/>
            <a:ext cx="585216" cy="585216"/>
          </a:xfrm>
          <a:prstGeom prst="roundRect">
            <a:avLst>
              <a:gd name="adj" fmla="val 12500"/>
            </a:avLst>
          </a:prstGeom>
          <a:solidFill>
            <a:srgbClr val="25B7B4"/>
          </a:solidFill>
          <a:ln w="12700">
            <a:solidFill>
              <a:srgbClr val="FFFFFF">
                <a:alpha val="0"/>
              </a:srgbClr>
            </a:solidFill>
            <a:prstDash val="solid"/>
          </a:ln>
        </p:spPr>
      </p:sp>
      <p:sp>
        <p:nvSpPr>
          <p:cNvPr id="28" name="Text 26"/>
          <p:cNvSpPr/>
          <p:nvPr/>
        </p:nvSpPr>
        <p:spPr>
          <a:xfrm>
            <a:off x="4005072" y="3767328"/>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WM</a:t>
            </a:r>
            <a:endParaRPr lang="en-US" sz="1200" dirty="0"/>
          </a:p>
        </p:txBody>
      </p:sp>
      <p:sp>
        <p:nvSpPr>
          <p:cNvPr id="29" name="Text 27"/>
          <p:cNvSpPr/>
          <p:nvPr/>
        </p:nvSpPr>
        <p:spPr>
          <a:xfrm>
            <a:off x="4718304" y="3602736"/>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Wall-Mounted Cabinets</a:t>
            </a:r>
            <a:endParaRPr lang="en-US" sz="1060" dirty="0"/>
          </a:p>
        </p:txBody>
      </p:sp>
      <p:sp>
        <p:nvSpPr>
          <p:cNvPr id="30" name="Text 28"/>
          <p:cNvSpPr/>
          <p:nvPr/>
        </p:nvSpPr>
        <p:spPr>
          <a:xfrm>
            <a:off x="4718304" y="3931920"/>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Single and double-section solutions</a:t>
            </a:r>
            <a:endParaRPr lang="en-US" sz="740" dirty="0"/>
          </a:p>
        </p:txBody>
      </p:sp>
      <p:sp>
        <p:nvSpPr>
          <p:cNvPr id="31" name="Shape 29"/>
          <p:cNvSpPr/>
          <p:nvPr/>
        </p:nvSpPr>
        <p:spPr>
          <a:xfrm>
            <a:off x="4718304" y="4334256"/>
            <a:ext cx="1417320" cy="274320"/>
          </a:xfrm>
          <a:prstGeom prst="roundRect">
            <a:avLst>
              <a:gd name="adj" fmla="val 16667"/>
            </a:avLst>
          </a:prstGeom>
          <a:solidFill>
            <a:srgbClr val="2C8C72"/>
          </a:solidFill>
          <a:ln w="12700">
            <a:solidFill>
              <a:srgbClr val="2C8C72"/>
            </a:solidFill>
            <a:prstDash val="solid"/>
          </a:ln>
        </p:spPr>
      </p:sp>
      <p:sp>
        <p:nvSpPr>
          <p:cNvPr id="32" name="Text 30"/>
          <p:cNvSpPr/>
          <p:nvPr/>
        </p:nvSpPr>
        <p:spPr>
          <a:xfrm>
            <a:off x="4782312" y="4398264"/>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33" name="Shape 31"/>
          <p:cNvSpPr/>
          <p:nvPr/>
        </p:nvSpPr>
        <p:spPr>
          <a:xfrm>
            <a:off x="530352" y="4956048"/>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34" name="Shape 32"/>
          <p:cNvSpPr/>
          <p:nvPr/>
        </p:nvSpPr>
        <p:spPr>
          <a:xfrm>
            <a:off x="694944" y="5138928"/>
            <a:ext cx="585216" cy="585216"/>
          </a:xfrm>
          <a:prstGeom prst="roundRect">
            <a:avLst>
              <a:gd name="adj" fmla="val 12500"/>
            </a:avLst>
          </a:prstGeom>
          <a:solidFill>
            <a:srgbClr val="25B7B4"/>
          </a:solidFill>
          <a:ln w="12700">
            <a:solidFill>
              <a:srgbClr val="FFFFFF">
                <a:alpha val="0"/>
              </a:srgbClr>
            </a:solidFill>
            <a:prstDash val="solid"/>
          </a:ln>
        </p:spPr>
      </p:sp>
      <p:sp>
        <p:nvSpPr>
          <p:cNvPr id="35" name="Text 33"/>
          <p:cNvSpPr/>
          <p:nvPr/>
        </p:nvSpPr>
        <p:spPr>
          <a:xfrm>
            <a:off x="694944" y="5285232"/>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OF</a:t>
            </a:r>
            <a:endParaRPr lang="en-US" sz="1200" dirty="0"/>
          </a:p>
        </p:txBody>
      </p:sp>
      <p:sp>
        <p:nvSpPr>
          <p:cNvPr id="36" name="Text 34"/>
          <p:cNvSpPr/>
          <p:nvPr/>
        </p:nvSpPr>
        <p:spPr>
          <a:xfrm>
            <a:off x="1408176" y="5120640"/>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Open-Frame Racks</a:t>
            </a:r>
            <a:endParaRPr lang="en-US" sz="1060" dirty="0"/>
          </a:p>
        </p:txBody>
      </p:sp>
      <p:sp>
        <p:nvSpPr>
          <p:cNvPr id="37" name="Text 35"/>
          <p:cNvSpPr/>
          <p:nvPr/>
        </p:nvSpPr>
        <p:spPr>
          <a:xfrm>
            <a:off x="1408176" y="5449824"/>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2-post and 4-post equipment frames</a:t>
            </a:r>
            <a:endParaRPr lang="en-US" sz="740" dirty="0"/>
          </a:p>
        </p:txBody>
      </p:sp>
      <p:sp>
        <p:nvSpPr>
          <p:cNvPr id="38" name="Shape 36"/>
          <p:cNvSpPr/>
          <p:nvPr/>
        </p:nvSpPr>
        <p:spPr>
          <a:xfrm>
            <a:off x="1408176" y="5852160"/>
            <a:ext cx="1417320" cy="274320"/>
          </a:xfrm>
          <a:prstGeom prst="roundRect">
            <a:avLst>
              <a:gd name="adj" fmla="val 16667"/>
            </a:avLst>
          </a:prstGeom>
          <a:solidFill>
            <a:srgbClr val="2C8C72"/>
          </a:solidFill>
          <a:ln w="12700">
            <a:solidFill>
              <a:srgbClr val="2C8C72"/>
            </a:solidFill>
            <a:prstDash val="solid"/>
          </a:ln>
        </p:spPr>
      </p:sp>
      <p:sp>
        <p:nvSpPr>
          <p:cNvPr id="39" name="Text 37"/>
          <p:cNvSpPr/>
          <p:nvPr/>
        </p:nvSpPr>
        <p:spPr>
          <a:xfrm>
            <a:off x="1472184" y="591616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40" name="Shape 38"/>
          <p:cNvSpPr/>
          <p:nvPr/>
        </p:nvSpPr>
        <p:spPr>
          <a:xfrm>
            <a:off x="3840480" y="4956048"/>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41" name="Shape 39"/>
          <p:cNvSpPr/>
          <p:nvPr/>
        </p:nvSpPr>
        <p:spPr>
          <a:xfrm>
            <a:off x="4005072" y="5138928"/>
            <a:ext cx="585216" cy="585216"/>
          </a:xfrm>
          <a:prstGeom prst="roundRect">
            <a:avLst>
              <a:gd name="adj" fmla="val 12500"/>
            </a:avLst>
          </a:prstGeom>
          <a:solidFill>
            <a:srgbClr val="173F63"/>
          </a:solidFill>
          <a:ln w="12700">
            <a:solidFill>
              <a:srgbClr val="FFFFFF">
                <a:alpha val="0"/>
              </a:srgbClr>
            </a:solidFill>
            <a:prstDash val="solid"/>
          </a:ln>
        </p:spPr>
      </p:sp>
      <p:sp>
        <p:nvSpPr>
          <p:cNvPr id="42" name="Text 40"/>
          <p:cNvSpPr/>
          <p:nvPr/>
        </p:nvSpPr>
        <p:spPr>
          <a:xfrm>
            <a:off x="4005072" y="5285232"/>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PX</a:t>
            </a:r>
            <a:endParaRPr lang="en-US" sz="1200" dirty="0"/>
          </a:p>
        </p:txBody>
      </p:sp>
      <p:sp>
        <p:nvSpPr>
          <p:cNvPr id="43" name="Text 41"/>
          <p:cNvSpPr/>
          <p:nvPr/>
        </p:nvSpPr>
        <p:spPr>
          <a:xfrm>
            <a:off x="4718304" y="5120640"/>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Power &amp; Monitoring</a:t>
            </a:r>
            <a:endParaRPr lang="en-US" sz="1060" dirty="0"/>
          </a:p>
        </p:txBody>
      </p:sp>
      <p:sp>
        <p:nvSpPr>
          <p:cNvPr id="44" name="Text 42"/>
          <p:cNvSpPr/>
          <p:nvPr/>
        </p:nvSpPr>
        <p:spPr>
          <a:xfrm>
            <a:off x="4718304" y="5449824"/>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PDU, sensors and remote visibility</a:t>
            </a:r>
            <a:endParaRPr lang="en-US" sz="740" dirty="0"/>
          </a:p>
        </p:txBody>
      </p:sp>
      <p:sp>
        <p:nvSpPr>
          <p:cNvPr id="45" name="Shape 43"/>
          <p:cNvSpPr/>
          <p:nvPr/>
        </p:nvSpPr>
        <p:spPr>
          <a:xfrm>
            <a:off x="4718304" y="5852160"/>
            <a:ext cx="1417320" cy="274320"/>
          </a:xfrm>
          <a:prstGeom prst="roundRect">
            <a:avLst>
              <a:gd name="adj" fmla="val 16667"/>
            </a:avLst>
          </a:prstGeom>
          <a:solidFill>
            <a:srgbClr val="173F63"/>
          </a:solidFill>
          <a:ln w="12700">
            <a:solidFill>
              <a:srgbClr val="173F63"/>
            </a:solidFill>
            <a:prstDash val="solid"/>
          </a:ln>
        </p:spPr>
      </p:sp>
      <p:sp>
        <p:nvSpPr>
          <p:cNvPr id="46" name="Text 44"/>
          <p:cNvSpPr/>
          <p:nvPr/>
        </p:nvSpPr>
        <p:spPr>
          <a:xfrm>
            <a:off x="4782312" y="591616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OEM-INTEGRATED</a:t>
            </a:r>
            <a:endParaRPr lang="en-US" sz="630" dirty="0"/>
          </a:p>
        </p:txBody>
      </p:sp>
      <p:sp>
        <p:nvSpPr>
          <p:cNvPr id="47" name="Shape 45"/>
          <p:cNvSpPr/>
          <p:nvPr/>
        </p:nvSpPr>
        <p:spPr>
          <a:xfrm>
            <a:off x="530352" y="6473952"/>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48" name="Shape 46"/>
          <p:cNvSpPr/>
          <p:nvPr/>
        </p:nvSpPr>
        <p:spPr>
          <a:xfrm>
            <a:off x="694944" y="6656832"/>
            <a:ext cx="585216" cy="585216"/>
          </a:xfrm>
          <a:prstGeom prst="roundRect">
            <a:avLst>
              <a:gd name="adj" fmla="val 12500"/>
            </a:avLst>
          </a:prstGeom>
          <a:solidFill>
            <a:srgbClr val="25B7B4"/>
          </a:solidFill>
          <a:ln w="12700">
            <a:solidFill>
              <a:srgbClr val="FFFFFF">
                <a:alpha val="0"/>
              </a:srgbClr>
            </a:solidFill>
            <a:prstDash val="solid"/>
          </a:ln>
        </p:spPr>
      </p:sp>
      <p:sp>
        <p:nvSpPr>
          <p:cNvPr id="49" name="Text 47"/>
          <p:cNvSpPr/>
          <p:nvPr/>
        </p:nvSpPr>
        <p:spPr>
          <a:xfrm>
            <a:off x="694944" y="6803136"/>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CX</a:t>
            </a:r>
            <a:endParaRPr lang="en-US" sz="1200" dirty="0"/>
          </a:p>
        </p:txBody>
      </p:sp>
      <p:sp>
        <p:nvSpPr>
          <p:cNvPr id="50" name="Text 48"/>
          <p:cNvSpPr/>
          <p:nvPr/>
        </p:nvSpPr>
        <p:spPr>
          <a:xfrm>
            <a:off x="1408176" y="6638544"/>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Cable &amp; Airflow</a:t>
            </a:r>
            <a:endParaRPr lang="en-US" sz="1060" dirty="0"/>
          </a:p>
        </p:txBody>
      </p:sp>
      <p:sp>
        <p:nvSpPr>
          <p:cNvPr id="51" name="Text 49"/>
          <p:cNvSpPr/>
          <p:nvPr/>
        </p:nvSpPr>
        <p:spPr>
          <a:xfrm>
            <a:off x="1408176" y="6967728"/>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Management, blanking and containment</a:t>
            </a:r>
            <a:endParaRPr lang="en-US" sz="740" dirty="0"/>
          </a:p>
        </p:txBody>
      </p:sp>
      <p:sp>
        <p:nvSpPr>
          <p:cNvPr id="52" name="Shape 50"/>
          <p:cNvSpPr/>
          <p:nvPr/>
        </p:nvSpPr>
        <p:spPr>
          <a:xfrm>
            <a:off x="1408176" y="7370064"/>
            <a:ext cx="1417320" cy="274320"/>
          </a:xfrm>
          <a:prstGeom prst="roundRect">
            <a:avLst>
              <a:gd name="adj" fmla="val 16667"/>
            </a:avLst>
          </a:prstGeom>
          <a:solidFill>
            <a:srgbClr val="2C8C72"/>
          </a:solidFill>
          <a:ln w="12700">
            <a:solidFill>
              <a:srgbClr val="2C8C72"/>
            </a:solidFill>
            <a:prstDash val="solid"/>
          </a:ln>
        </p:spPr>
      </p:sp>
      <p:sp>
        <p:nvSpPr>
          <p:cNvPr id="53" name="Text 51"/>
          <p:cNvSpPr/>
          <p:nvPr/>
        </p:nvSpPr>
        <p:spPr>
          <a:xfrm>
            <a:off x="1472184" y="7434072"/>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54" name="Shape 52"/>
          <p:cNvSpPr/>
          <p:nvPr/>
        </p:nvSpPr>
        <p:spPr>
          <a:xfrm>
            <a:off x="3840480" y="6473952"/>
            <a:ext cx="3127248" cy="1243584"/>
          </a:xfrm>
          <a:prstGeom prst="roundRect">
            <a:avLst>
              <a:gd name="adj" fmla="val 5882"/>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sp>
        <p:nvSpPr>
          <p:cNvPr id="55" name="Shape 53"/>
          <p:cNvSpPr/>
          <p:nvPr/>
        </p:nvSpPr>
        <p:spPr>
          <a:xfrm>
            <a:off x="4005072" y="6656832"/>
            <a:ext cx="585216" cy="585216"/>
          </a:xfrm>
          <a:prstGeom prst="roundRect">
            <a:avLst>
              <a:gd name="adj" fmla="val 12500"/>
            </a:avLst>
          </a:prstGeom>
          <a:solidFill>
            <a:srgbClr val="25B7B4"/>
          </a:solidFill>
          <a:ln w="12700">
            <a:solidFill>
              <a:srgbClr val="FFFFFF">
                <a:alpha val="0"/>
              </a:srgbClr>
            </a:solidFill>
            <a:prstDash val="solid"/>
          </a:ln>
        </p:spPr>
      </p:sp>
      <p:sp>
        <p:nvSpPr>
          <p:cNvPr id="56" name="Text 54"/>
          <p:cNvSpPr/>
          <p:nvPr/>
        </p:nvSpPr>
        <p:spPr>
          <a:xfrm>
            <a:off x="4005072" y="6803136"/>
            <a:ext cx="585216" cy="173736"/>
          </a:xfrm>
          <a:prstGeom prst="rect">
            <a:avLst/>
          </a:prstGeom>
          <a:noFill/>
          <a:ln/>
        </p:spPr>
        <p:txBody>
          <a:bodyPr wrap="square" lIns="0" tIns="0" rIns="0" bIns="0" rtlCol="0" anchor="ctr"/>
          <a:lstStyle/>
          <a:p>
            <a:pPr marL="0" indent="0" algn="ctr">
              <a:buNone/>
            </a:pPr>
            <a:r>
              <a:rPr lang="en-US" sz="1200" b="1" dirty="0">
                <a:solidFill>
                  <a:srgbClr val="FFFFFF"/>
                </a:solidFill>
                <a:latin typeface="Inter Display" pitchFamily="34" charset="0"/>
                <a:ea typeface="Inter Display" pitchFamily="34" charset="-122"/>
                <a:cs typeface="Inter Display" pitchFamily="34" charset="-120"/>
              </a:rPr>
              <a:t>EX</a:t>
            </a:r>
            <a:endParaRPr lang="en-US" sz="1200" dirty="0"/>
          </a:p>
        </p:txBody>
      </p:sp>
      <p:sp>
        <p:nvSpPr>
          <p:cNvPr id="57" name="Text 55"/>
          <p:cNvSpPr/>
          <p:nvPr/>
        </p:nvSpPr>
        <p:spPr>
          <a:xfrm>
            <a:off x="4718304" y="6638544"/>
            <a:ext cx="1993392" cy="256032"/>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Custom Engineering</a:t>
            </a:r>
            <a:endParaRPr lang="en-US" sz="1060" dirty="0"/>
          </a:p>
        </p:txBody>
      </p:sp>
      <p:sp>
        <p:nvSpPr>
          <p:cNvPr id="58" name="Text 56"/>
          <p:cNvSpPr/>
          <p:nvPr/>
        </p:nvSpPr>
        <p:spPr>
          <a:xfrm>
            <a:off x="4718304" y="6967728"/>
            <a:ext cx="1965960" cy="320040"/>
          </a:xfrm>
          <a:prstGeom prst="rect">
            <a:avLst/>
          </a:prstGeom>
          <a:noFill/>
          <a:ln/>
        </p:spPr>
        <p:txBody>
          <a:bodyPr wrap="square" lIns="0" tIns="0" rIns="0" bIns="0" rtlCol="0" anchor="ctr">
            <a:normAutofit/>
          </a:bodyPr>
          <a:lstStyle/>
          <a:p>
            <a:pPr marL="0" indent="0">
              <a:buNone/>
            </a:pPr>
            <a:r>
              <a:rPr lang="en-US" sz="740" dirty="0">
                <a:solidFill>
                  <a:srgbClr val="607587"/>
                </a:solidFill>
                <a:latin typeface="Inter" pitchFamily="34" charset="0"/>
                <a:ea typeface="Inter" pitchFamily="34" charset="-122"/>
                <a:cs typeface="Inter" pitchFamily="34" charset="-120"/>
              </a:rPr>
              <a:t>Private label, dimensions and finishes</a:t>
            </a:r>
            <a:endParaRPr lang="en-US" sz="740" dirty="0"/>
          </a:p>
        </p:txBody>
      </p:sp>
      <p:sp>
        <p:nvSpPr>
          <p:cNvPr id="59" name="Shape 57"/>
          <p:cNvSpPr/>
          <p:nvPr/>
        </p:nvSpPr>
        <p:spPr>
          <a:xfrm>
            <a:off x="4718304" y="7370064"/>
            <a:ext cx="1417320" cy="274320"/>
          </a:xfrm>
          <a:prstGeom prst="roundRect">
            <a:avLst>
              <a:gd name="adj" fmla="val 16667"/>
            </a:avLst>
          </a:prstGeom>
          <a:solidFill>
            <a:srgbClr val="2C8C72"/>
          </a:solidFill>
          <a:ln w="12700">
            <a:solidFill>
              <a:srgbClr val="2C8C72"/>
            </a:solidFill>
            <a:prstDash val="solid"/>
          </a:ln>
        </p:spPr>
      </p:sp>
      <p:sp>
        <p:nvSpPr>
          <p:cNvPr id="60" name="Text 58"/>
          <p:cNvSpPr/>
          <p:nvPr/>
        </p:nvSpPr>
        <p:spPr>
          <a:xfrm>
            <a:off x="4782312" y="7434072"/>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a:t>
            </a:r>
            <a:endParaRPr lang="en-US" sz="630" dirty="0"/>
          </a:p>
        </p:txBody>
      </p:sp>
      <p:sp>
        <p:nvSpPr>
          <p:cNvPr id="61" name="Text 59"/>
          <p:cNvSpPr/>
          <p:nvPr/>
        </p:nvSpPr>
        <p:spPr>
          <a:xfrm>
            <a:off x="548640" y="8183880"/>
            <a:ext cx="1828800" cy="219456"/>
          </a:xfrm>
          <a:prstGeom prst="rect">
            <a:avLst/>
          </a:prstGeom>
          <a:noFill/>
          <a:ln/>
        </p:spPr>
        <p:txBody>
          <a:bodyPr wrap="square" lIns="0" tIns="0" rIns="0" bIns="0" rtlCol="0" anchor="ctr"/>
          <a:lstStyle/>
          <a:p>
            <a:pPr marL="0" indent="0">
              <a:buNone/>
            </a:pPr>
            <a:r>
              <a:rPr lang="en-US" sz="850" b="1" dirty="0">
                <a:solidFill>
                  <a:srgbClr val="25B7B4"/>
                </a:solidFill>
                <a:latin typeface="Inter" pitchFamily="34" charset="0"/>
                <a:ea typeface="Inter" pitchFamily="34" charset="-122"/>
                <a:cs typeface="Inter" pitchFamily="34" charset="-120"/>
              </a:rPr>
              <a:t>Portfolio principle</a:t>
            </a:r>
            <a:endParaRPr lang="en-US" sz="850" dirty="0"/>
          </a:p>
        </p:txBody>
      </p:sp>
      <p:sp>
        <p:nvSpPr>
          <p:cNvPr id="62" name="Text 60"/>
          <p:cNvSpPr/>
          <p:nvPr/>
        </p:nvSpPr>
        <p:spPr>
          <a:xfrm>
            <a:off x="530352" y="8503920"/>
            <a:ext cx="6400800" cy="640080"/>
          </a:xfrm>
          <a:prstGeom prst="rect">
            <a:avLst/>
          </a:prstGeom>
          <a:noFill/>
          <a:ln/>
        </p:spPr>
        <p:txBody>
          <a:bodyPr wrap="square" lIns="0" tIns="0" rIns="0" bIns="0" rtlCol="0" anchor="ctr">
            <a:normAutofit/>
          </a:bodyPr>
          <a:lstStyle/>
          <a:p>
            <a:pPr marL="0" indent="0">
              <a:buNone/>
            </a:pPr>
            <a:r>
              <a:rPr lang="en-US" sz="2100" b="1" dirty="0">
                <a:solidFill>
                  <a:srgbClr val="0D2B4A"/>
                </a:solidFill>
                <a:latin typeface="Inter Display" pitchFamily="34" charset="0"/>
                <a:ea typeface="Inter Display" pitchFamily="34" charset="-122"/>
                <a:cs typeface="Inter Display" pitchFamily="34" charset="-120"/>
              </a:rPr>
              <a:t>Manufacture the structure. Integrate the options. Deliver one coordinated system.</a:t>
            </a:r>
            <a:endParaRPr lang="en-US" sz="2100" dirty="0"/>
          </a:p>
        </p:txBody>
      </p:sp>
      <p:sp>
        <p:nvSpPr>
          <p:cNvPr id="63"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SELECTION GUIDE</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Choose by environment, density and service model</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Compare each product family by installation type, capacity, structural load and supply model.</a:t>
            </a:r>
            <a:endParaRPr lang="en-US" sz="98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30352" y="1947672"/>
          <a:ext cx="6492240" cy="3877056"/>
        </p:xfrm>
        <a:graphic>
          <a:graphicData uri="http://schemas.openxmlformats.org/drawingml/2006/table">
            <a:tbl>
              <a:tblPr/>
              <a:tblGrid>
                <a:gridCol w="1234440">
                  <a:extLst>
                    <a:ext uri="{9D8B030D-6E8A-4147-A177-3AD203B41FA5}">
                      <a16:colId xmlns:a16="http://schemas.microsoft.com/office/drawing/2014/main" val="20000"/>
                    </a:ext>
                  </a:extLst>
                </a:gridCol>
                <a:gridCol w="1938528">
                  <a:extLst>
                    <a:ext uri="{9D8B030D-6E8A-4147-A177-3AD203B41FA5}">
                      <a16:colId xmlns:a16="http://schemas.microsoft.com/office/drawing/2014/main" val="20001"/>
                    </a:ext>
                  </a:extLst>
                </a:gridCol>
                <a:gridCol w="694944">
                  <a:extLst>
                    <a:ext uri="{9D8B030D-6E8A-4147-A177-3AD203B41FA5}">
                      <a16:colId xmlns:a16="http://schemas.microsoft.com/office/drawing/2014/main" val="20002"/>
                    </a:ext>
                  </a:extLst>
                </a:gridCol>
                <a:gridCol w="1005840">
                  <a:extLst>
                    <a:ext uri="{9D8B030D-6E8A-4147-A177-3AD203B41FA5}">
                      <a16:colId xmlns:a16="http://schemas.microsoft.com/office/drawing/2014/main" val="20003"/>
                    </a:ext>
                  </a:extLst>
                </a:gridCol>
                <a:gridCol w="1618488">
                  <a:extLst>
                    <a:ext uri="{9D8B030D-6E8A-4147-A177-3AD203B41FA5}">
                      <a16:colId xmlns:a16="http://schemas.microsoft.com/office/drawing/2014/main" val="20004"/>
                    </a:ext>
                  </a:extLst>
                </a:gridCol>
              </a:tblGrid>
              <a:tr h="475488">
                <a:tc>
                  <a:txBody>
                    <a:bodyPr/>
                    <a:lstStyle/>
                    <a:p>
                      <a:pPr marL="0" indent="0">
                        <a:buNone/>
                      </a:pPr>
                      <a:r>
                        <a:rPr lang="en-US" sz="700" b="1" dirty="0">
                          <a:solidFill>
                            <a:srgbClr val="FFFFFF"/>
                          </a:solidFill>
                          <a:latin typeface="Inter" pitchFamily="34" charset="0"/>
                          <a:ea typeface="Inter" pitchFamily="34" charset="-122"/>
                          <a:cs typeface="Inter" pitchFamily="34" charset="-120"/>
                        </a:rPr>
                        <a:t>Family</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Best fit</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Typical 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Load rating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0D2B4A"/>
                    </a:solidFill>
                  </a:tcPr>
                </a:tc>
                <a:tc>
                  <a:txBody>
                    <a:bodyPr/>
                    <a:lstStyle/>
                    <a:p>
                      <a:pPr marL="0" indent="0">
                        <a:buNone/>
                      </a:pPr>
                      <a:r>
                        <a:rPr lang="en-US" sz="700" b="1" dirty="0">
                          <a:solidFill>
                            <a:srgbClr val="FFFFFF"/>
                          </a:solidFill>
                          <a:latin typeface="Inter" pitchFamily="34" charset="0"/>
                          <a:ea typeface="Inter" pitchFamily="34" charset="-122"/>
                          <a:cs typeface="Inter" pitchFamily="34" charset="-120"/>
                        </a:rPr>
                        <a:t>Supply model</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0D2B4A"/>
                    </a:solidFill>
                  </a:tcPr>
                </a:tc>
                <a:extLst>
                  <a:ext uri="{0D108BD9-81ED-4DB2-BD59-A6C34878D82A}">
                    <a16:rowId xmlns:a16="http://schemas.microsoft.com/office/drawing/2014/main" val="10000"/>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HX Custom</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AI / HPC, liquid-ready mechanical projects</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42-52U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Project-defined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Custom engineering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AS Floor Standing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Server rooms, enterprise, colocation</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18-47U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Up to 800 kg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Manufactured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NS Network</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Telecom, structured cabling, edge rooms</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4-42U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60-800 kg by model</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Manufactured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WM Wall Mounted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Branch IT, CCTV, retail, small networks</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4-18U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Up to 60 kg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Manufactured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OF Open Frame</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Labs, telecom, cable-intensive installations</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18-47U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Up to 150 kg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Manufactured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75488">
                <a:tc>
                  <a:txBody>
                    <a:bodyPr/>
                    <a:lstStyle/>
                    <a:p>
                      <a:pPr marL="0" indent="0">
                        <a:buNone/>
                      </a:pPr>
                      <a:r>
                        <a:rPr lang="en-US" sz="700" dirty="0">
                          <a:solidFill>
                            <a:srgbClr val="172734"/>
                          </a:solidFill>
                          <a:latin typeface="Inter" pitchFamily="34" charset="0"/>
                          <a:ea typeface="Inter" pitchFamily="34" charset="-122"/>
                          <a:cs typeface="Inter" pitchFamily="34" charset="-120"/>
                        </a:rPr>
                        <a:t>PX Power &amp; Monitoring</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PDU, metering, sensors, remote alerts</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1U / 0U</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By OEM component</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tc>
                  <a:txBody>
                    <a:bodyPr/>
                    <a:lstStyle/>
                    <a:p>
                      <a:pPr marL="0" indent="0">
                        <a:buNone/>
                      </a:pPr>
                      <a:r>
                        <a:rPr lang="en-US" sz="700" dirty="0">
                          <a:solidFill>
                            <a:srgbClr val="172734"/>
                          </a:solidFill>
                          <a:latin typeface="Inter" pitchFamily="34" charset="0"/>
                          <a:ea typeface="Inter" pitchFamily="34" charset="-122"/>
                          <a:cs typeface="Inter" pitchFamily="34" charset="-120"/>
                        </a:rPr>
                        <a:t>OEM-integrated</a:t>
                      </a:r>
                      <a:endParaRPr lang="en-US" sz="700" dirty="0">
                        <a:latin typeface="Inter" charset="0"/>
                        <a:ea typeface="Inter" charset="0"/>
                        <a:cs typeface="Inter" charset="0"/>
                      </a:endParaRPr>
                    </a:p>
                  </a:txBody>
                  <a:tcPr marL="50292" marR="50292" marT="50292" marB="50292">
                    <a:lnL w="6985" cap="flat" cmpd="sng" algn="ctr">
                      <a:solidFill>
                        <a:srgbClr val="DDE5EA"/>
                      </a:solidFill>
                      <a:prstDash val="solid"/>
                      <a:round/>
                      <a:headEnd type="none" w="med" len="med"/>
                      <a:tailEnd type="none" w="med" len="med"/>
                    </a:lnL>
                    <a:lnR w="6985" cap="flat" cmpd="sng" algn="ctr">
                      <a:solidFill>
                        <a:srgbClr val="DDE5EA"/>
                      </a:solidFill>
                      <a:prstDash val="solid"/>
                      <a:round/>
                      <a:headEnd type="none" w="med" len="med"/>
                      <a:tailEnd type="none" w="med" len="med"/>
                    </a:lnR>
                    <a:lnT w="6985" cap="flat" cmpd="sng" algn="ctr">
                      <a:solidFill>
                        <a:srgbClr val="DDE5EA"/>
                      </a:solidFill>
                      <a:prstDash val="solid"/>
                      <a:round/>
                      <a:headEnd type="none" w="med" len="med"/>
                      <a:tailEnd type="none" w="med" len="med"/>
                    </a:lnT>
                    <a:lnB w="6985" cap="flat" cmpd="sng" algn="ctr">
                      <a:solidFill>
                        <a:srgbClr val="DDE5E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6" name="Shape 3"/>
          <p:cNvSpPr/>
          <p:nvPr/>
        </p:nvSpPr>
        <p:spPr>
          <a:xfrm>
            <a:off x="530352" y="6263640"/>
            <a:ext cx="6492240" cy="2514600"/>
          </a:xfrm>
          <a:prstGeom prst="roundRect">
            <a:avLst>
              <a:gd name="adj" fmla="val 2909"/>
            </a:avLst>
          </a:prstGeom>
          <a:solidFill>
            <a:srgbClr val="EDF6F7"/>
          </a:solidFill>
          <a:ln w="10160">
            <a:solidFill>
              <a:srgbClr val="9ADCE0"/>
            </a:solidFill>
            <a:prstDash val="solid"/>
          </a:ln>
        </p:spPr>
      </p:sp>
      <p:sp>
        <p:nvSpPr>
          <p:cNvPr id="5" name="Text 4"/>
          <p:cNvSpPr/>
          <p:nvPr/>
        </p:nvSpPr>
        <p:spPr>
          <a:xfrm>
            <a:off x="758952" y="6556248"/>
            <a:ext cx="3337560" cy="283464"/>
          </a:xfrm>
          <a:prstGeom prst="rect">
            <a:avLst/>
          </a:prstGeom>
          <a:noFill/>
          <a:ln/>
        </p:spPr>
        <p:txBody>
          <a:bodyPr wrap="square" lIns="0" tIns="0" rIns="0" bIns="0" rtlCol="0" anchor="ctr"/>
          <a:lstStyle/>
          <a:p>
            <a:pPr marL="0" indent="0">
              <a:buNone/>
            </a:pPr>
            <a:r>
              <a:rPr lang="en-US" sz="1400" b="1" dirty="0">
                <a:solidFill>
                  <a:srgbClr val="0D2B4A"/>
                </a:solidFill>
                <a:latin typeface="Inter Display" pitchFamily="34" charset="0"/>
                <a:ea typeface="Inter Display" pitchFamily="34" charset="-122"/>
                <a:cs typeface="Inter Display" pitchFamily="34" charset="-120"/>
              </a:rPr>
              <a:t>Specify your project in three steps</a:t>
            </a:r>
            <a:endParaRPr lang="en-US" sz="1400" dirty="0"/>
          </a:p>
        </p:txBody>
      </p:sp>
      <p:sp>
        <p:nvSpPr>
          <p:cNvPr id="8" name="Shape 5"/>
          <p:cNvSpPr/>
          <p:nvPr/>
        </p:nvSpPr>
        <p:spPr>
          <a:xfrm>
            <a:off x="768096" y="7059168"/>
            <a:ext cx="310896" cy="310896"/>
          </a:xfrm>
          <a:prstGeom prst="ellipse">
            <a:avLst/>
          </a:prstGeom>
          <a:solidFill>
            <a:srgbClr val="25B7B4"/>
          </a:solidFill>
          <a:ln w="12700">
            <a:solidFill>
              <a:srgbClr val="FFFFFF">
                <a:alpha val="0"/>
              </a:srgbClr>
            </a:solidFill>
            <a:prstDash val="solid"/>
          </a:ln>
        </p:spPr>
      </p:sp>
      <p:sp>
        <p:nvSpPr>
          <p:cNvPr id="9" name="Text 6"/>
          <p:cNvSpPr/>
          <p:nvPr/>
        </p:nvSpPr>
        <p:spPr>
          <a:xfrm>
            <a:off x="768096" y="7132320"/>
            <a:ext cx="310896" cy="109728"/>
          </a:xfrm>
          <a:prstGeom prst="rect">
            <a:avLst/>
          </a:prstGeom>
          <a:noFill/>
          <a:ln/>
        </p:spPr>
        <p:txBody>
          <a:bodyPr wrap="square" lIns="0" tIns="0" rIns="0" bIns="0" rtlCol="0" anchor="ctr"/>
          <a:lstStyle/>
          <a:p>
            <a:pPr marL="0" indent="0" algn="ctr">
              <a:buNone/>
            </a:pPr>
            <a:r>
              <a:rPr lang="en-US" sz="700" b="1" dirty="0">
                <a:solidFill>
                  <a:srgbClr val="FFFFFF"/>
                </a:solidFill>
                <a:latin typeface="Inter" pitchFamily="34" charset="0"/>
                <a:ea typeface="Inter" pitchFamily="34" charset="-122"/>
                <a:cs typeface="Inter" pitchFamily="34" charset="-120"/>
              </a:rPr>
              <a:t>1</a:t>
            </a:r>
            <a:endParaRPr lang="en-US" sz="700" dirty="0"/>
          </a:p>
        </p:txBody>
      </p:sp>
      <p:sp>
        <p:nvSpPr>
          <p:cNvPr id="10" name="Text 7"/>
          <p:cNvSpPr/>
          <p:nvPr/>
        </p:nvSpPr>
        <p:spPr>
          <a:xfrm>
            <a:off x="1225296" y="7059168"/>
            <a:ext cx="960120" cy="201168"/>
          </a:xfrm>
          <a:prstGeom prst="rect">
            <a:avLst/>
          </a:prstGeom>
          <a:noFill/>
          <a:ln/>
        </p:spPr>
        <p:txBody>
          <a:bodyPr wrap="square" lIns="0" tIns="0" rIns="0" bIns="0" rtlCol="0" anchor="ctr"/>
          <a:lstStyle/>
          <a:p>
            <a:pPr marL="0" indent="0">
              <a:buNone/>
            </a:pPr>
            <a:r>
              <a:rPr lang="en-US" sz="830" b="1" dirty="0">
                <a:solidFill>
                  <a:srgbClr val="0D2B4A"/>
                </a:solidFill>
                <a:latin typeface="Inter" pitchFamily="34" charset="0"/>
                <a:ea typeface="Inter" pitchFamily="34" charset="-122"/>
                <a:cs typeface="Inter" pitchFamily="34" charset="-120"/>
              </a:rPr>
              <a:t>Environment</a:t>
            </a:r>
            <a:endParaRPr lang="en-US" sz="830" dirty="0"/>
          </a:p>
        </p:txBody>
      </p:sp>
      <p:sp>
        <p:nvSpPr>
          <p:cNvPr id="11" name="Text 8"/>
          <p:cNvSpPr/>
          <p:nvPr/>
        </p:nvSpPr>
        <p:spPr>
          <a:xfrm>
            <a:off x="2148840" y="7059168"/>
            <a:ext cx="4251960" cy="219456"/>
          </a:xfrm>
          <a:prstGeom prst="rect">
            <a:avLst/>
          </a:prstGeom>
          <a:noFill/>
          <a:ln/>
        </p:spPr>
        <p:txBody>
          <a:bodyPr wrap="square" lIns="0" tIns="0" rIns="0" bIns="0" rtlCol="0" anchor="ctr">
            <a:normAutofit/>
          </a:bodyPr>
          <a:lstStyle/>
          <a:p>
            <a:pPr marL="0" indent="0">
              <a:buNone/>
            </a:pPr>
            <a:r>
              <a:rPr lang="en-US" sz="810" dirty="0">
                <a:solidFill>
                  <a:srgbClr val="607587"/>
                </a:solidFill>
                <a:latin typeface="Inter" pitchFamily="34" charset="0"/>
                <a:ea typeface="Inter" pitchFamily="34" charset="-122"/>
                <a:cs typeface="Inter" pitchFamily="34" charset="-120"/>
              </a:rPr>
              <a:t>Wall, floor, open-frame, edge or data room</a:t>
            </a:r>
            <a:endParaRPr lang="en-US" sz="810" dirty="0"/>
          </a:p>
        </p:txBody>
      </p:sp>
      <p:sp>
        <p:nvSpPr>
          <p:cNvPr id="12" name="Shape 9"/>
          <p:cNvSpPr/>
          <p:nvPr/>
        </p:nvSpPr>
        <p:spPr>
          <a:xfrm>
            <a:off x="768096" y="7589520"/>
            <a:ext cx="310896" cy="310896"/>
          </a:xfrm>
          <a:prstGeom prst="ellipse">
            <a:avLst/>
          </a:prstGeom>
          <a:solidFill>
            <a:srgbClr val="25B7B4"/>
          </a:solidFill>
          <a:ln w="12700">
            <a:solidFill>
              <a:srgbClr val="FFFFFF">
                <a:alpha val="0"/>
              </a:srgbClr>
            </a:solidFill>
            <a:prstDash val="solid"/>
          </a:ln>
        </p:spPr>
      </p:sp>
      <p:sp>
        <p:nvSpPr>
          <p:cNvPr id="13" name="Text 10"/>
          <p:cNvSpPr/>
          <p:nvPr/>
        </p:nvSpPr>
        <p:spPr>
          <a:xfrm>
            <a:off x="768096" y="7662672"/>
            <a:ext cx="310896" cy="109728"/>
          </a:xfrm>
          <a:prstGeom prst="rect">
            <a:avLst/>
          </a:prstGeom>
          <a:noFill/>
          <a:ln/>
        </p:spPr>
        <p:txBody>
          <a:bodyPr wrap="square" lIns="0" tIns="0" rIns="0" bIns="0" rtlCol="0" anchor="ctr"/>
          <a:lstStyle/>
          <a:p>
            <a:pPr marL="0" indent="0" algn="ctr">
              <a:buNone/>
            </a:pPr>
            <a:r>
              <a:rPr lang="en-US" sz="700" b="1" dirty="0">
                <a:solidFill>
                  <a:srgbClr val="FFFFFF"/>
                </a:solidFill>
                <a:latin typeface="Inter" pitchFamily="34" charset="0"/>
                <a:ea typeface="Inter" pitchFamily="34" charset="-122"/>
                <a:cs typeface="Inter" pitchFamily="34" charset="-120"/>
              </a:rPr>
              <a:t>2</a:t>
            </a:r>
            <a:endParaRPr lang="en-US" sz="700" dirty="0"/>
          </a:p>
        </p:txBody>
      </p:sp>
      <p:sp>
        <p:nvSpPr>
          <p:cNvPr id="14" name="Text 11"/>
          <p:cNvSpPr/>
          <p:nvPr/>
        </p:nvSpPr>
        <p:spPr>
          <a:xfrm>
            <a:off x="1225296" y="7589520"/>
            <a:ext cx="960120" cy="201168"/>
          </a:xfrm>
          <a:prstGeom prst="rect">
            <a:avLst/>
          </a:prstGeom>
          <a:noFill/>
          <a:ln/>
        </p:spPr>
        <p:txBody>
          <a:bodyPr wrap="square" lIns="0" tIns="0" rIns="0" bIns="0" rtlCol="0" anchor="ctr"/>
          <a:lstStyle/>
          <a:p>
            <a:pPr marL="0" indent="0">
              <a:buNone/>
            </a:pPr>
            <a:r>
              <a:rPr lang="en-US" sz="830" b="1" dirty="0">
                <a:solidFill>
                  <a:srgbClr val="0D2B4A"/>
                </a:solidFill>
                <a:latin typeface="Inter" pitchFamily="34" charset="0"/>
                <a:ea typeface="Inter" pitchFamily="34" charset="-122"/>
                <a:cs typeface="Inter" pitchFamily="34" charset="-120"/>
              </a:rPr>
              <a:t>Mechanical</a:t>
            </a:r>
            <a:endParaRPr lang="en-US" sz="830" dirty="0"/>
          </a:p>
        </p:txBody>
      </p:sp>
      <p:sp>
        <p:nvSpPr>
          <p:cNvPr id="15" name="Text 12"/>
          <p:cNvSpPr/>
          <p:nvPr/>
        </p:nvSpPr>
        <p:spPr>
          <a:xfrm>
            <a:off x="2148840" y="7589520"/>
            <a:ext cx="4251960" cy="219456"/>
          </a:xfrm>
          <a:prstGeom prst="rect">
            <a:avLst/>
          </a:prstGeom>
          <a:noFill/>
          <a:ln/>
        </p:spPr>
        <p:txBody>
          <a:bodyPr wrap="square" lIns="0" tIns="0" rIns="0" bIns="0" rtlCol="0" anchor="ctr">
            <a:normAutofit/>
          </a:bodyPr>
          <a:lstStyle/>
          <a:p>
            <a:pPr marL="0" indent="0">
              <a:buNone/>
            </a:pPr>
            <a:r>
              <a:rPr lang="en-US" sz="810" dirty="0">
                <a:solidFill>
                  <a:srgbClr val="607587"/>
                </a:solidFill>
                <a:latin typeface="Inter" pitchFamily="34" charset="0"/>
                <a:ea typeface="Inter" pitchFamily="34" charset="-122"/>
                <a:cs typeface="Inter" pitchFamily="34" charset="-120"/>
              </a:rPr>
              <a:t>U height, width, depth, load and door type</a:t>
            </a:r>
            <a:endParaRPr lang="en-US" sz="810" dirty="0"/>
          </a:p>
        </p:txBody>
      </p:sp>
      <p:sp>
        <p:nvSpPr>
          <p:cNvPr id="16" name="Shape 13"/>
          <p:cNvSpPr/>
          <p:nvPr/>
        </p:nvSpPr>
        <p:spPr>
          <a:xfrm>
            <a:off x="768096" y="8119872"/>
            <a:ext cx="310896" cy="310896"/>
          </a:xfrm>
          <a:prstGeom prst="ellipse">
            <a:avLst/>
          </a:prstGeom>
          <a:solidFill>
            <a:srgbClr val="D7902A"/>
          </a:solidFill>
          <a:ln w="12700">
            <a:solidFill>
              <a:srgbClr val="FFFFFF">
                <a:alpha val="0"/>
              </a:srgbClr>
            </a:solidFill>
            <a:prstDash val="solid"/>
          </a:ln>
        </p:spPr>
      </p:sp>
      <p:sp>
        <p:nvSpPr>
          <p:cNvPr id="17" name="Text 14"/>
          <p:cNvSpPr/>
          <p:nvPr/>
        </p:nvSpPr>
        <p:spPr>
          <a:xfrm>
            <a:off x="768096" y="8193024"/>
            <a:ext cx="310896" cy="109728"/>
          </a:xfrm>
          <a:prstGeom prst="rect">
            <a:avLst/>
          </a:prstGeom>
          <a:noFill/>
          <a:ln/>
        </p:spPr>
        <p:txBody>
          <a:bodyPr wrap="square" lIns="0" tIns="0" rIns="0" bIns="0" rtlCol="0" anchor="ctr"/>
          <a:lstStyle/>
          <a:p>
            <a:pPr marL="0" indent="0" algn="ctr">
              <a:buNone/>
            </a:pPr>
            <a:r>
              <a:rPr lang="en-US" sz="700" b="1" dirty="0">
                <a:solidFill>
                  <a:srgbClr val="FFFFFF"/>
                </a:solidFill>
                <a:latin typeface="Inter" pitchFamily="34" charset="0"/>
                <a:ea typeface="Inter" pitchFamily="34" charset="-122"/>
                <a:cs typeface="Inter" pitchFamily="34" charset="-120"/>
              </a:rPr>
              <a:t>3</a:t>
            </a:r>
            <a:endParaRPr lang="en-US" sz="700" dirty="0"/>
          </a:p>
        </p:txBody>
      </p:sp>
      <p:sp>
        <p:nvSpPr>
          <p:cNvPr id="18" name="Text 15"/>
          <p:cNvSpPr/>
          <p:nvPr/>
        </p:nvSpPr>
        <p:spPr>
          <a:xfrm>
            <a:off x="1225296" y="8119872"/>
            <a:ext cx="960120" cy="201168"/>
          </a:xfrm>
          <a:prstGeom prst="rect">
            <a:avLst/>
          </a:prstGeom>
          <a:noFill/>
          <a:ln/>
        </p:spPr>
        <p:txBody>
          <a:bodyPr wrap="square" lIns="0" tIns="0" rIns="0" bIns="0" rtlCol="0" anchor="ctr"/>
          <a:lstStyle/>
          <a:p>
            <a:pPr marL="0" indent="0">
              <a:buNone/>
            </a:pPr>
            <a:r>
              <a:rPr lang="en-US" sz="830" b="1" dirty="0">
                <a:solidFill>
                  <a:srgbClr val="0D2B4A"/>
                </a:solidFill>
                <a:latin typeface="Inter" pitchFamily="34" charset="0"/>
                <a:ea typeface="Inter" pitchFamily="34" charset="-122"/>
                <a:cs typeface="Inter" pitchFamily="34" charset="-120"/>
              </a:rPr>
              <a:t>Options</a:t>
            </a:r>
            <a:endParaRPr lang="en-US" sz="830" dirty="0"/>
          </a:p>
        </p:txBody>
      </p:sp>
      <p:sp>
        <p:nvSpPr>
          <p:cNvPr id="19" name="Text 16"/>
          <p:cNvSpPr/>
          <p:nvPr/>
        </p:nvSpPr>
        <p:spPr>
          <a:xfrm>
            <a:off x="2148840" y="8119872"/>
            <a:ext cx="4251960" cy="219456"/>
          </a:xfrm>
          <a:prstGeom prst="rect">
            <a:avLst/>
          </a:prstGeom>
          <a:noFill/>
          <a:ln/>
        </p:spPr>
        <p:txBody>
          <a:bodyPr wrap="square" lIns="0" tIns="0" rIns="0" bIns="0" rtlCol="0" anchor="ctr">
            <a:normAutofit/>
          </a:bodyPr>
          <a:lstStyle/>
          <a:p>
            <a:pPr marL="0" indent="0">
              <a:buNone/>
            </a:pPr>
            <a:r>
              <a:rPr lang="en-US" sz="810" dirty="0">
                <a:solidFill>
                  <a:srgbClr val="607587"/>
                </a:solidFill>
                <a:latin typeface="Inter" pitchFamily="34" charset="0"/>
                <a:ea typeface="Inter" pitchFamily="34" charset="-122"/>
                <a:cs typeface="Inter" pitchFamily="34" charset="-120"/>
              </a:rPr>
              <a:t>PDU, shelves, cable management, cooling and packing</a:t>
            </a:r>
            <a:endParaRPr lang="en-US" sz="810" dirty="0"/>
          </a:p>
        </p:txBody>
      </p:sp>
      <p:sp>
        <p:nvSpPr>
          <p:cNvPr id="25"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HX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Custom high-density rack engineering</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Project-specific mechanical platforms for high-load compute, advanced cable architecture and liquid-cooling-ready installations.</a:t>
            </a:r>
            <a:endParaRPr lang="en-US" sz="980" dirty="0"/>
          </a:p>
        </p:txBody>
      </p:sp>
      <p:sp>
        <p:nvSpPr>
          <p:cNvPr id="5" name="Shape 3"/>
          <p:cNvSpPr/>
          <p:nvPr/>
        </p:nvSpPr>
        <p:spPr>
          <a:xfrm>
            <a:off x="5367528" y="411480"/>
            <a:ext cx="1417320" cy="274320"/>
          </a:xfrm>
          <a:prstGeom prst="roundRect">
            <a:avLst>
              <a:gd name="adj" fmla="val 16667"/>
            </a:avLst>
          </a:prstGeom>
          <a:solidFill>
            <a:srgbClr val="D7902A"/>
          </a:solidFill>
          <a:ln w="12700">
            <a:solidFill>
              <a:srgbClr val="D7902A"/>
            </a:solidFill>
            <a:prstDash val="solid"/>
          </a:ln>
        </p:spPr>
      </p:sp>
      <p:sp>
        <p:nvSpPr>
          <p:cNvPr id="6" name="Text 4"/>
          <p:cNvSpPr/>
          <p:nvPr/>
        </p:nvSpPr>
        <p:spPr>
          <a:xfrm>
            <a:off x="5431536"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CUSTOM ENGINEERING</a:t>
            </a:r>
            <a:endParaRPr lang="en-US" sz="630" dirty="0"/>
          </a:p>
        </p:txBody>
      </p:sp>
      <p:sp>
        <p:nvSpPr>
          <p:cNvPr id="7" name="Shape 5"/>
          <p:cNvSpPr/>
          <p:nvPr/>
        </p:nvSpPr>
        <p:spPr>
          <a:xfrm>
            <a:off x="530352" y="1874520"/>
            <a:ext cx="2907792" cy="6995160"/>
          </a:xfrm>
          <a:prstGeom prst="roundRect">
            <a:avLst>
              <a:gd name="adj" fmla="val 2516"/>
            </a:avLst>
          </a:prstGeom>
          <a:solidFill>
            <a:srgbClr val="F1F5F7"/>
          </a:solidFill>
          <a:ln w="8890">
            <a:solidFill>
              <a:srgbClr val="DDE5EA"/>
            </a:solidFill>
            <a:prstDash val="solid"/>
          </a:ln>
          <a:effectLst>
            <a:outerShdw blurRad="19050" dist="5080" dir="2700000" algn="bl" rotWithShape="0">
              <a:srgbClr val="000000">
                <a:alpha val="10000"/>
              </a:srgbClr>
            </a:outerShdw>
          </a:effectLst>
        </p:spPr>
      </p:sp>
      <p:sp>
        <p:nvSpPr>
          <p:cNvPr id="8" name="Shape 6"/>
          <p:cNvSpPr/>
          <p:nvPr/>
        </p:nvSpPr>
        <p:spPr>
          <a:xfrm>
            <a:off x="1060704" y="2313432"/>
            <a:ext cx="1847088" cy="5623560"/>
          </a:xfrm>
          <a:prstGeom prst="roundRect">
            <a:avLst>
              <a:gd name="adj" fmla="val 2970"/>
            </a:avLst>
          </a:prstGeom>
          <a:solidFill>
            <a:srgbClr val="1B2732"/>
          </a:solidFill>
          <a:ln w="13970">
            <a:solidFill>
              <a:srgbClr val="0A1219"/>
            </a:solidFill>
            <a:prstDash val="solid"/>
          </a:ln>
          <a:effectLst>
            <a:outerShdw blurRad="25400" dist="10160" dir="2700000" algn="bl" rotWithShape="0">
              <a:srgbClr val="000000">
                <a:alpha val="22000"/>
              </a:srgbClr>
            </a:outerShdw>
          </a:effectLst>
        </p:spPr>
      </p:sp>
      <p:sp>
        <p:nvSpPr>
          <p:cNvPr id="9" name="Shape 7"/>
          <p:cNvSpPr/>
          <p:nvPr/>
        </p:nvSpPr>
        <p:spPr>
          <a:xfrm>
            <a:off x="1243584" y="2514600"/>
            <a:ext cx="1481328" cy="5148072"/>
          </a:xfrm>
          <a:prstGeom prst="rect">
            <a:avLst/>
          </a:prstGeom>
          <a:solidFill>
            <a:srgbClr val="263846"/>
          </a:solidFill>
          <a:ln w="7620">
            <a:solidFill>
              <a:srgbClr val="526777"/>
            </a:solidFill>
            <a:prstDash val="solid"/>
          </a:ln>
        </p:spPr>
      </p:sp>
      <p:sp>
        <p:nvSpPr>
          <p:cNvPr id="10" name="Shape 8"/>
          <p:cNvSpPr/>
          <p:nvPr/>
        </p:nvSpPr>
        <p:spPr>
          <a:xfrm>
            <a:off x="1371600" y="2688336"/>
            <a:ext cx="1207008" cy="109728"/>
          </a:xfrm>
          <a:prstGeom prst="rect">
            <a:avLst/>
          </a:prstGeom>
          <a:solidFill>
            <a:srgbClr val="25B7B4">
              <a:alpha val="90000"/>
            </a:srgbClr>
          </a:solidFill>
          <a:ln w="2540">
            <a:solidFill>
              <a:srgbClr val="6B7F8D"/>
            </a:solidFill>
            <a:prstDash val="solid"/>
          </a:ln>
        </p:spPr>
      </p:sp>
      <p:sp>
        <p:nvSpPr>
          <p:cNvPr id="11" name="Shape 9"/>
          <p:cNvSpPr/>
          <p:nvPr/>
        </p:nvSpPr>
        <p:spPr>
          <a:xfrm>
            <a:off x="1371600" y="2948940"/>
            <a:ext cx="1207008" cy="109728"/>
          </a:xfrm>
          <a:prstGeom prst="rect">
            <a:avLst/>
          </a:prstGeom>
          <a:solidFill>
            <a:srgbClr val="0E1820"/>
          </a:solidFill>
          <a:ln w="2540">
            <a:solidFill>
              <a:srgbClr val="6B7F8D"/>
            </a:solidFill>
            <a:prstDash val="solid"/>
          </a:ln>
        </p:spPr>
      </p:sp>
      <p:sp>
        <p:nvSpPr>
          <p:cNvPr id="12" name="Shape 10"/>
          <p:cNvSpPr/>
          <p:nvPr/>
        </p:nvSpPr>
        <p:spPr>
          <a:xfrm>
            <a:off x="1371600" y="3209544"/>
            <a:ext cx="1207008" cy="109728"/>
          </a:xfrm>
          <a:prstGeom prst="rect">
            <a:avLst/>
          </a:prstGeom>
          <a:solidFill>
            <a:srgbClr val="0E1820"/>
          </a:solidFill>
          <a:ln w="2540">
            <a:solidFill>
              <a:srgbClr val="6B7F8D"/>
            </a:solidFill>
            <a:prstDash val="solid"/>
          </a:ln>
        </p:spPr>
      </p:sp>
      <p:sp>
        <p:nvSpPr>
          <p:cNvPr id="13" name="Shape 11"/>
          <p:cNvSpPr/>
          <p:nvPr/>
        </p:nvSpPr>
        <p:spPr>
          <a:xfrm>
            <a:off x="1371600" y="3470148"/>
            <a:ext cx="1207008" cy="109728"/>
          </a:xfrm>
          <a:prstGeom prst="rect">
            <a:avLst/>
          </a:prstGeom>
          <a:solidFill>
            <a:srgbClr val="0E1820"/>
          </a:solidFill>
          <a:ln w="2540">
            <a:solidFill>
              <a:srgbClr val="6B7F8D"/>
            </a:solidFill>
            <a:prstDash val="solid"/>
          </a:ln>
        </p:spPr>
      </p:sp>
      <p:sp>
        <p:nvSpPr>
          <p:cNvPr id="14" name="Shape 12"/>
          <p:cNvSpPr/>
          <p:nvPr/>
        </p:nvSpPr>
        <p:spPr>
          <a:xfrm>
            <a:off x="1371600" y="3730752"/>
            <a:ext cx="1207008" cy="109728"/>
          </a:xfrm>
          <a:prstGeom prst="rect">
            <a:avLst/>
          </a:prstGeom>
          <a:solidFill>
            <a:srgbClr val="25B7B4">
              <a:alpha val="90000"/>
            </a:srgbClr>
          </a:solidFill>
          <a:ln w="2540">
            <a:solidFill>
              <a:srgbClr val="6B7F8D"/>
            </a:solidFill>
            <a:prstDash val="solid"/>
          </a:ln>
        </p:spPr>
      </p:sp>
      <p:sp>
        <p:nvSpPr>
          <p:cNvPr id="15" name="Shape 13"/>
          <p:cNvSpPr/>
          <p:nvPr/>
        </p:nvSpPr>
        <p:spPr>
          <a:xfrm>
            <a:off x="1371600" y="3991356"/>
            <a:ext cx="1207008" cy="109728"/>
          </a:xfrm>
          <a:prstGeom prst="rect">
            <a:avLst/>
          </a:prstGeom>
          <a:solidFill>
            <a:srgbClr val="0E1820"/>
          </a:solidFill>
          <a:ln w="2540">
            <a:solidFill>
              <a:srgbClr val="6B7F8D"/>
            </a:solidFill>
            <a:prstDash val="solid"/>
          </a:ln>
        </p:spPr>
      </p:sp>
      <p:sp>
        <p:nvSpPr>
          <p:cNvPr id="16" name="Shape 14"/>
          <p:cNvSpPr/>
          <p:nvPr/>
        </p:nvSpPr>
        <p:spPr>
          <a:xfrm>
            <a:off x="1371600" y="4251960"/>
            <a:ext cx="1207008" cy="109728"/>
          </a:xfrm>
          <a:prstGeom prst="rect">
            <a:avLst/>
          </a:prstGeom>
          <a:solidFill>
            <a:srgbClr val="0E1820"/>
          </a:solidFill>
          <a:ln w="2540">
            <a:solidFill>
              <a:srgbClr val="6B7F8D"/>
            </a:solidFill>
            <a:prstDash val="solid"/>
          </a:ln>
        </p:spPr>
      </p:sp>
      <p:sp>
        <p:nvSpPr>
          <p:cNvPr id="17" name="Shape 15"/>
          <p:cNvSpPr/>
          <p:nvPr/>
        </p:nvSpPr>
        <p:spPr>
          <a:xfrm>
            <a:off x="1371600" y="4512564"/>
            <a:ext cx="1207008" cy="109728"/>
          </a:xfrm>
          <a:prstGeom prst="rect">
            <a:avLst/>
          </a:prstGeom>
          <a:solidFill>
            <a:srgbClr val="0E1820"/>
          </a:solidFill>
          <a:ln w="2540">
            <a:solidFill>
              <a:srgbClr val="6B7F8D"/>
            </a:solidFill>
            <a:prstDash val="solid"/>
          </a:ln>
        </p:spPr>
      </p:sp>
      <p:sp>
        <p:nvSpPr>
          <p:cNvPr id="18" name="Shape 16"/>
          <p:cNvSpPr/>
          <p:nvPr/>
        </p:nvSpPr>
        <p:spPr>
          <a:xfrm>
            <a:off x="1371600" y="4773168"/>
            <a:ext cx="1207008" cy="109728"/>
          </a:xfrm>
          <a:prstGeom prst="rect">
            <a:avLst/>
          </a:prstGeom>
          <a:solidFill>
            <a:srgbClr val="25B7B4">
              <a:alpha val="90000"/>
            </a:srgbClr>
          </a:solidFill>
          <a:ln w="2540">
            <a:solidFill>
              <a:srgbClr val="6B7F8D"/>
            </a:solidFill>
            <a:prstDash val="solid"/>
          </a:ln>
        </p:spPr>
      </p:sp>
      <p:sp>
        <p:nvSpPr>
          <p:cNvPr id="19" name="Shape 17"/>
          <p:cNvSpPr/>
          <p:nvPr/>
        </p:nvSpPr>
        <p:spPr>
          <a:xfrm>
            <a:off x="1371600" y="5033772"/>
            <a:ext cx="1207008" cy="109728"/>
          </a:xfrm>
          <a:prstGeom prst="rect">
            <a:avLst/>
          </a:prstGeom>
          <a:solidFill>
            <a:srgbClr val="0E1820"/>
          </a:solidFill>
          <a:ln w="2540">
            <a:solidFill>
              <a:srgbClr val="6B7F8D"/>
            </a:solidFill>
            <a:prstDash val="solid"/>
          </a:ln>
        </p:spPr>
      </p:sp>
      <p:sp>
        <p:nvSpPr>
          <p:cNvPr id="20" name="Shape 18"/>
          <p:cNvSpPr/>
          <p:nvPr/>
        </p:nvSpPr>
        <p:spPr>
          <a:xfrm>
            <a:off x="1371600" y="5294376"/>
            <a:ext cx="1207008" cy="109728"/>
          </a:xfrm>
          <a:prstGeom prst="rect">
            <a:avLst/>
          </a:prstGeom>
          <a:solidFill>
            <a:srgbClr val="0E1820"/>
          </a:solidFill>
          <a:ln w="2540">
            <a:solidFill>
              <a:srgbClr val="6B7F8D"/>
            </a:solidFill>
            <a:prstDash val="solid"/>
          </a:ln>
        </p:spPr>
      </p:sp>
      <p:sp>
        <p:nvSpPr>
          <p:cNvPr id="21" name="Shape 19"/>
          <p:cNvSpPr/>
          <p:nvPr/>
        </p:nvSpPr>
        <p:spPr>
          <a:xfrm>
            <a:off x="1371600" y="5554980"/>
            <a:ext cx="1207008" cy="109728"/>
          </a:xfrm>
          <a:prstGeom prst="rect">
            <a:avLst/>
          </a:prstGeom>
          <a:solidFill>
            <a:srgbClr val="0E1820"/>
          </a:solidFill>
          <a:ln w="2540">
            <a:solidFill>
              <a:srgbClr val="6B7F8D"/>
            </a:solidFill>
            <a:prstDash val="solid"/>
          </a:ln>
        </p:spPr>
      </p:sp>
      <p:sp>
        <p:nvSpPr>
          <p:cNvPr id="22" name="Shape 20"/>
          <p:cNvSpPr/>
          <p:nvPr/>
        </p:nvSpPr>
        <p:spPr>
          <a:xfrm>
            <a:off x="1371600" y="5815584"/>
            <a:ext cx="1207008" cy="109728"/>
          </a:xfrm>
          <a:prstGeom prst="rect">
            <a:avLst/>
          </a:prstGeom>
          <a:solidFill>
            <a:srgbClr val="25B7B4">
              <a:alpha val="90000"/>
            </a:srgbClr>
          </a:solidFill>
          <a:ln w="2540">
            <a:solidFill>
              <a:srgbClr val="6B7F8D"/>
            </a:solidFill>
            <a:prstDash val="solid"/>
          </a:ln>
        </p:spPr>
      </p:sp>
      <p:sp>
        <p:nvSpPr>
          <p:cNvPr id="23" name="Shape 21"/>
          <p:cNvSpPr/>
          <p:nvPr/>
        </p:nvSpPr>
        <p:spPr>
          <a:xfrm>
            <a:off x="1371600" y="6076188"/>
            <a:ext cx="1207008" cy="109728"/>
          </a:xfrm>
          <a:prstGeom prst="rect">
            <a:avLst/>
          </a:prstGeom>
          <a:solidFill>
            <a:srgbClr val="0E1820"/>
          </a:solidFill>
          <a:ln w="2540">
            <a:solidFill>
              <a:srgbClr val="6B7F8D"/>
            </a:solidFill>
            <a:prstDash val="solid"/>
          </a:ln>
        </p:spPr>
      </p:sp>
      <p:sp>
        <p:nvSpPr>
          <p:cNvPr id="24" name="Shape 22"/>
          <p:cNvSpPr/>
          <p:nvPr/>
        </p:nvSpPr>
        <p:spPr>
          <a:xfrm>
            <a:off x="1371600" y="6336792"/>
            <a:ext cx="1207008" cy="109728"/>
          </a:xfrm>
          <a:prstGeom prst="rect">
            <a:avLst/>
          </a:prstGeom>
          <a:solidFill>
            <a:srgbClr val="0E1820"/>
          </a:solidFill>
          <a:ln w="2540">
            <a:solidFill>
              <a:srgbClr val="6B7F8D"/>
            </a:solidFill>
            <a:prstDash val="solid"/>
          </a:ln>
        </p:spPr>
      </p:sp>
      <p:sp>
        <p:nvSpPr>
          <p:cNvPr id="25" name="Shape 23"/>
          <p:cNvSpPr/>
          <p:nvPr/>
        </p:nvSpPr>
        <p:spPr>
          <a:xfrm>
            <a:off x="1371600" y="6597396"/>
            <a:ext cx="1207008" cy="109728"/>
          </a:xfrm>
          <a:prstGeom prst="rect">
            <a:avLst/>
          </a:prstGeom>
          <a:solidFill>
            <a:srgbClr val="0E1820"/>
          </a:solidFill>
          <a:ln w="2540">
            <a:solidFill>
              <a:srgbClr val="6B7F8D"/>
            </a:solidFill>
            <a:prstDash val="solid"/>
          </a:ln>
        </p:spPr>
      </p:sp>
      <p:sp>
        <p:nvSpPr>
          <p:cNvPr id="26" name="Shape 24"/>
          <p:cNvSpPr/>
          <p:nvPr/>
        </p:nvSpPr>
        <p:spPr>
          <a:xfrm>
            <a:off x="1371600" y="6858000"/>
            <a:ext cx="1207008" cy="109728"/>
          </a:xfrm>
          <a:prstGeom prst="rect">
            <a:avLst/>
          </a:prstGeom>
          <a:solidFill>
            <a:srgbClr val="25B7B4">
              <a:alpha val="90000"/>
            </a:srgbClr>
          </a:solidFill>
          <a:ln w="2540">
            <a:solidFill>
              <a:srgbClr val="6B7F8D"/>
            </a:solidFill>
            <a:prstDash val="solid"/>
          </a:ln>
        </p:spPr>
      </p:sp>
      <p:sp>
        <p:nvSpPr>
          <p:cNvPr id="27" name="Shape 25"/>
          <p:cNvSpPr/>
          <p:nvPr/>
        </p:nvSpPr>
        <p:spPr>
          <a:xfrm>
            <a:off x="1371600" y="7118604"/>
            <a:ext cx="1207008" cy="109728"/>
          </a:xfrm>
          <a:prstGeom prst="rect">
            <a:avLst/>
          </a:prstGeom>
          <a:solidFill>
            <a:srgbClr val="0E1820"/>
          </a:solidFill>
          <a:ln w="2540">
            <a:solidFill>
              <a:srgbClr val="6B7F8D"/>
            </a:solidFill>
            <a:prstDash val="solid"/>
          </a:ln>
        </p:spPr>
      </p:sp>
      <p:sp>
        <p:nvSpPr>
          <p:cNvPr id="28" name="Shape 26"/>
          <p:cNvSpPr/>
          <p:nvPr/>
        </p:nvSpPr>
        <p:spPr>
          <a:xfrm>
            <a:off x="960120" y="2304288"/>
            <a:ext cx="100584" cy="5641848"/>
          </a:xfrm>
          <a:prstGeom prst="rect">
            <a:avLst/>
          </a:prstGeom>
          <a:solidFill>
            <a:srgbClr val="25B7B4"/>
          </a:solidFill>
          <a:ln w="12700">
            <a:solidFill>
              <a:srgbClr val="25B7B4"/>
            </a:solidFill>
            <a:prstDash val="solid"/>
          </a:ln>
        </p:spPr>
      </p:sp>
      <p:sp>
        <p:nvSpPr>
          <p:cNvPr id="29" name="Shape 27"/>
          <p:cNvSpPr/>
          <p:nvPr/>
        </p:nvSpPr>
        <p:spPr>
          <a:xfrm>
            <a:off x="2907792" y="2523744"/>
            <a:ext cx="182880" cy="5120640"/>
          </a:xfrm>
          <a:prstGeom prst="rect">
            <a:avLst/>
          </a:prstGeom>
          <a:solidFill>
            <a:srgbClr val="5ABFC0"/>
          </a:solidFill>
          <a:ln w="12700">
            <a:solidFill>
              <a:srgbClr val="5ABFC0"/>
            </a:solidFill>
            <a:prstDash val="solid"/>
          </a:ln>
        </p:spPr>
      </p:sp>
      <p:sp>
        <p:nvSpPr>
          <p:cNvPr id="30" name="Shape 28"/>
          <p:cNvSpPr/>
          <p:nvPr/>
        </p:nvSpPr>
        <p:spPr>
          <a:xfrm rot="5400000">
            <a:off x="2770632" y="2926080"/>
            <a:ext cx="502920" cy="1051560"/>
          </a:xfrm>
          <a:prstGeom prst="arc">
            <a:avLst/>
          </a:prstGeom>
          <a:solidFill>
            <a:srgbClr val="25B7B4">
              <a:alpha val="0"/>
            </a:srgbClr>
          </a:solidFill>
          <a:ln w="27940">
            <a:solidFill>
              <a:srgbClr val="25B7B4"/>
            </a:solidFill>
            <a:prstDash val="solid"/>
          </a:ln>
        </p:spPr>
      </p:sp>
      <p:sp>
        <p:nvSpPr>
          <p:cNvPr id="31" name="Shape 29"/>
          <p:cNvSpPr/>
          <p:nvPr/>
        </p:nvSpPr>
        <p:spPr>
          <a:xfrm rot="5400000">
            <a:off x="2770632" y="6355080"/>
            <a:ext cx="502920" cy="1051560"/>
          </a:xfrm>
          <a:prstGeom prst="arc">
            <a:avLst/>
          </a:prstGeom>
          <a:solidFill>
            <a:srgbClr val="25B7B4">
              <a:alpha val="0"/>
            </a:srgbClr>
          </a:solidFill>
          <a:ln w="27940">
            <a:solidFill>
              <a:srgbClr val="25B7B4"/>
            </a:solidFill>
            <a:prstDash val="solid"/>
          </a:ln>
        </p:spPr>
      </p:sp>
      <p:sp>
        <p:nvSpPr>
          <p:cNvPr id="32" name="Text 30"/>
          <p:cNvSpPr/>
          <p:nvPr/>
        </p:nvSpPr>
        <p:spPr>
          <a:xfrm>
            <a:off x="768096" y="8247888"/>
            <a:ext cx="2423160" cy="384048"/>
          </a:xfrm>
          <a:prstGeom prst="rect">
            <a:avLst/>
          </a:prstGeom>
          <a:noFill/>
          <a:ln/>
        </p:spPr>
        <p:txBody>
          <a:bodyPr wrap="square" lIns="0" tIns="0" rIns="0" bIns="0" rtlCol="0" anchor="ctr">
            <a:normAutofit/>
          </a:bodyPr>
          <a:lstStyle/>
          <a:p>
            <a:pPr marL="0" indent="0" algn="ctr">
              <a:buNone/>
            </a:pPr>
            <a:r>
              <a:rPr lang="en-US" sz="810" b="1" dirty="0">
                <a:solidFill>
                  <a:srgbClr val="0D2B4A"/>
                </a:solidFill>
                <a:latin typeface="Inter" pitchFamily="34" charset="0"/>
                <a:ea typeface="Inter" pitchFamily="34" charset="-122"/>
                <a:cs typeface="Inter" pitchFamily="34" charset="-120"/>
              </a:rPr>
              <a:t>48-52U</a:t>
            </a:r>
            <a:endParaRPr lang="en-US" sz="810" dirty="0"/>
          </a:p>
          <a:p>
            <a:pPr marL="0" indent="0" algn="ctr">
              <a:buNone/>
            </a:pPr>
            <a:r>
              <a:rPr lang="en-US" sz="810" b="1" dirty="0">
                <a:solidFill>
                  <a:srgbClr val="0D2B4A"/>
                </a:solidFill>
                <a:latin typeface="Inter" pitchFamily="34" charset="0"/>
                <a:ea typeface="Inter" pitchFamily="34" charset="-122"/>
                <a:cs typeface="Inter" pitchFamily="34" charset="-120"/>
              </a:rPr>
              <a:t>high-density frame</a:t>
            </a:r>
            <a:endParaRPr lang="en-US" sz="810" dirty="0"/>
          </a:p>
        </p:txBody>
      </p:sp>
      <p:sp>
        <p:nvSpPr>
          <p:cNvPr id="33" name="Text 31"/>
          <p:cNvSpPr/>
          <p:nvPr/>
        </p:nvSpPr>
        <p:spPr>
          <a:xfrm>
            <a:off x="1636776" y="7680960"/>
            <a:ext cx="658368" cy="164592"/>
          </a:xfrm>
          <a:prstGeom prst="rect">
            <a:avLst/>
          </a:prstGeom>
          <a:noFill/>
          <a:ln/>
        </p:spPr>
        <p:txBody>
          <a:bodyPr wrap="square" lIns="0" tIns="0" rIns="0" bIns="0" rtlCol="0" anchor="ctr"/>
          <a:lstStyle/>
          <a:p>
            <a:pPr marL="0" indent="0" algn="ctr">
              <a:buNone/>
            </a:pPr>
            <a:r>
              <a:rPr lang="en-US" sz="580" b="1" dirty="0">
                <a:solidFill>
                  <a:srgbClr val="A8BBC8"/>
                </a:solidFill>
                <a:latin typeface="Inter" pitchFamily="34" charset="0"/>
                <a:ea typeface="Inter" pitchFamily="34" charset="-122"/>
                <a:cs typeface="Inter" pitchFamily="34" charset="-120"/>
              </a:rPr>
              <a:t>FRONT</a:t>
            </a:r>
            <a:endParaRPr lang="en-US" sz="580" dirty="0"/>
          </a:p>
        </p:txBody>
      </p:sp>
      <p:sp>
        <p:nvSpPr>
          <p:cNvPr id="34" name="Shape 32"/>
          <p:cNvSpPr/>
          <p:nvPr/>
        </p:nvSpPr>
        <p:spPr>
          <a:xfrm>
            <a:off x="3675888" y="1920240"/>
            <a:ext cx="3346704" cy="585216"/>
          </a:xfrm>
          <a:prstGeom prst="rect">
            <a:avLst/>
          </a:prstGeom>
          <a:solidFill>
            <a:srgbClr val="F3F7F9"/>
          </a:solidFill>
          <a:ln w="4445">
            <a:solidFill>
              <a:srgbClr val="DDE5EA"/>
            </a:solidFill>
            <a:prstDash val="solid"/>
          </a:ln>
        </p:spPr>
      </p:sp>
      <p:sp>
        <p:nvSpPr>
          <p:cNvPr id="35" name="Text 33"/>
          <p:cNvSpPr/>
          <p:nvPr/>
        </p:nvSpPr>
        <p:spPr>
          <a:xfrm>
            <a:off x="3767328" y="2002536"/>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Typical envelope</a:t>
            </a:r>
            <a:endParaRPr lang="en-US" sz="730" dirty="0"/>
          </a:p>
        </p:txBody>
      </p:sp>
      <p:sp>
        <p:nvSpPr>
          <p:cNvPr id="36" name="Text 34"/>
          <p:cNvSpPr/>
          <p:nvPr/>
        </p:nvSpPr>
        <p:spPr>
          <a:xfrm>
            <a:off x="4981103" y="2002536"/>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42-52U; 800 mm width; 1,200-1,400 mm depth</a:t>
            </a:r>
            <a:endParaRPr lang="en-US" sz="730" dirty="0"/>
          </a:p>
        </p:txBody>
      </p:sp>
      <p:sp>
        <p:nvSpPr>
          <p:cNvPr id="37" name="Shape 35"/>
          <p:cNvSpPr/>
          <p:nvPr/>
        </p:nvSpPr>
        <p:spPr>
          <a:xfrm>
            <a:off x="3675888" y="2505456"/>
            <a:ext cx="3346704" cy="585216"/>
          </a:xfrm>
          <a:prstGeom prst="rect">
            <a:avLst/>
          </a:prstGeom>
          <a:solidFill>
            <a:srgbClr val="FFFFFF"/>
          </a:solidFill>
          <a:ln w="4445">
            <a:solidFill>
              <a:srgbClr val="DDE5EA"/>
            </a:solidFill>
            <a:prstDash val="solid"/>
          </a:ln>
        </p:spPr>
      </p:sp>
      <p:sp>
        <p:nvSpPr>
          <p:cNvPr id="38" name="Text 36"/>
          <p:cNvSpPr/>
          <p:nvPr/>
        </p:nvSpPr>
        <p:spPr>
          <a:xfrm>
            <a:off x="3767328" y="2587752"/>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Structural load</a:t>
            </a:r>
            <a:endParaRPr lang="en-US" sz="730" dirty="0"/>
          </a:p>
        </p:txBody>
      </p:sp>
      <p:sp>
        <p:nvSpPr>
          <p:cNvPr id="39" name="Text 37"/>
          <p:cNvSpPr/>
          <p:nvPr/>
        </p:nvSpPr>
        <p:spPr>
          <a:xfrm>
            <a:off x="4981103" y="2587752"/>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Defined and validated for the approved project configuration</a:t>
            </a:r>
            <a:endParaRPr lang="en-US" sz="730" dirty="0"/>
          </a:p>
        </p:txBody>
      </p:sp>
      <p:sp>
        <p:nvSpPr>
          <p:cNvPr id="40" name="Shape 38"/>
          <p:cNvSpPr/>
          <p:nvPr/>
        </p:nvSpPr>
        <p:spPr>
          <a:xfrm>
            <a:off x="3675888" y="3090672"/>
            <a:ext cx="3346704" cy="585216"/>
          </a:xfrm>
          <a:prstGeom prst="rect">
            <a:avLst/>
          </a:prstGeom>
          <a:solidFill>
            <a:srgbClr val="F3F7F9"/>
          </a:solidFill>
          <a:ln w="4445">
            <a:solidFill>
              <a:srgbClr val="DDE5EA"/>
            </a:solidFill>
            <a:prstDash val="solid"/>
          </a:ln>
        </p:spPr>
      </p:sp>
      <p:sp>
        <p:nvSpPr>
          <p:cNvPr id="41" name="Text 39"/>
          <p:cNvSpPr/>
          <p:nvPr/>
        </p:nvSpPr>
        <p:spPr>
          <a:xfrm>
            <a:off x="3767328" y="3172968"/>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Airflow</a:t>
            </a:r>
            <a:endParaRPr lang="en-US" sz="730" dirty="0"/>
          </a:p>
        </p:txBody>
      </p:sp>
      <p:sp>
        <p:nvSpPr>
          <p:cNvPr id="42" name="Text 40"/>
          <p:cNvSpPr/>
          <p:nvPr/>
        </p:nvSpPr>
        <p:spPr>
          <a:xfrm>
            <a:off x="4981103" y="3172968"/>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High-open-area perforated front and split rear doors</a:t>
            </a:r>
            <a:endParaRPr lang="en-US" sz="730" dirty="0"/>
          </a:p>
        </p:txBody>
      </p:sp>
      <p:sp>
        <p:nvSpPr>
          <p:cNvPr id="43" name="Shape 41"/>
          <p:cNvSpPr/>
          <p:nvPr/>
        </p:nvSpPr>
        <p:spPr>
          <a:xfrm>
            <a:off x="3675888" y="3675888"/>
            <a:ext cx="3346704" cy="585216"/>
          </a:xfrm>
          <a:prstGeom prst="rect">
            <a:avLst/>
          </a:prstGeom>
          <a:solidFill>
            <a:srgbClr val="FFFFFF"/>
          </a:solidFill>
          <a:ln w="4445">
            <a:solidFill>
              <a:srgbClr val="DDE5EA"/>
            </a:solidFill>
            <a:prstDash val="solid"/>
          </a:ln>
        </p:spPr>
      </p:sp>
      <p:sp>
        <p:nvSpPr>
          <p:cNvPr id="44" name="Text 42"/>
          <p:cNvSpPr/>
          <p:nvPr/>
        </p:nvSpPr>
        <p:spPr>
          <a:xfrm>
            <a:off x="3767328" y="3758184"/>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Power</a:t>
            </a:r>
            <a:endParaRPr lang="en-US" sz="730" dirty="0"/>
          </a:p>
        </p:txBody>
      </p:sp>
      <p:sp>
        <p:nvSpPr>
          <p:cNvPr id="45" name="Text 43"/>
          <p:cNvSpPr/>
          <p:nvPr/>
        </p:nvSpPr>
        <p:spPr>
          <a:xfrm>
            <a:off x="4981103" y="3758184"/>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0U / 1U three-phase intelligent PDU integration</a:t>
            </a:r>
            <a:endParaRPr lang="en-US" sz="730" dirty="0"/>
          </a:p>
        </p:txBody>
      </p:sp>
      <p:sp>
        <p:nvSpPr>
          <p:cNvPr id="46" name="Shape 44"/>
          <p:cNvSpPr/>
          <p:nvPr/>
        </p:nvSpPr>
        <p:spPr>
          <a:xfrm>
            <a:off x="3675888" y="4261104"/>
            <a:ext cx="3346704" cy="585216"/>
          </a:xfrm>
          <a:prstGeom prst="rect">
            <a:avLst/>
          </a:prstGeom>
          <a:solidFill>
            <a:srgbClr val="F3F7F9"/>
          </a:solidFill>
          <a:ln w="4445">
            <a:solidFill>
              <a:srgbClr val="DDE5EA"/>
            </a:solidFill>
            <a:prstDash val="solid"/>
          </a:ln>
        </p:spPr>
      </p:sp>
      <p:sp>
        <p:nvSpPr>
          <p:cNvPr id="47" name="Text 45"/>
          <p:cNvSpPr/>
          <p:nvPr/>
        </p:nvSpPr>
        <p:spPr>
          <a:xfrm>
            <a:off x="3767328" y="4343400"/>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Cooling readiness</a:t>
            </a:r>
            <a:endParaRPr lang="en-US" sz="730" dirty="0"/>
          </a:p>
        </p:txBody>
      </p:sp>
      <p:sp>
        <p:nvSpPr>
          <p:cNvPr id="48" name="Text 46"/>
          <p:cNvSpPr/>
          <p:nvPr/>
        </p:nvSpPr>
        <p:spPr>
          <a:xfrm>
            <a:off x="4981103" y="4343400"/>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Rear-door heat exchanger and blind-mate manifold options</a:t>
            </a:r>
            <a:endParaRPr lang="en-US" sz="730" dirty="0"/>
          </a:p>
        </p:txBody>
      </p:sp>
      <p:sp>
        <p:nvSpPr>
          <p:cNvPr id="49" name="Shape 47"/>
          <p:cNvSpPr/>
          <p:nvPr/>
        </p:nvSpPr>
        <p:spPr>
          <a:xfrm>
            <a:off x="3675888" y="4846320"/>
            <a:ext cx="3346704" cy="585216"/>
          </a:xfrm>
          <a:prstGeom prst="rect">
            <a:avLst/>
          </a:prstGeom>
          <a:solidFill>
            <a:srgbClr val="FFFFFF"/>
          </a:solidFill>
          <a:ln w="4445">
            <a:solidFill>
              <a:srgbClr val="DDE5EA"/>
            </a:solidFill>
            <a:prstDash val="solid"/>
          </a:ln>
        </p:spPr>
      </p:sp>
      <p:sp>
        <p:nvSpPr>
          <p:cNvPr id="50" name="Text 48"/>
          <p:cNvSpPr/>
          <p:nvPr/>
        </p:nvSpPr>
        <p:spPr>
          <a:xfrm>
            <a:off x="3767328" y="4928616"/>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Monitoring</a:t>
            </a:r>
            <a:endParaRPr lang="en-US" sz="730" dirty="0"/>
          </a:p>
        </p:txBody>
      </p:sp>
      <p:sp>
        <p:nvSpPr>
          <p:cNvPr id="51" name="Text 49"/>
          <p:cNvSpPr/>
          <p:nvPr/>
        </p:nvSpPr>
        <p:spPr>
          <a:xfrm>
            <a:off x="4981103" y="4928616"/>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Temperature, humidity, door and leak sensing</a:t>
            </a:r>
            <a:endParaRPr lang="en-US" sz="730" dirty="0"/>
          </a:p>
        </p:txBody>
      </p:sp>
      <p:sp>
        <p:nvSpPr>
          <p:cNvPr id="52" name="Shape 50"/>
          <p:cNvSpPr/>
          <p:nvPr/>
        </p:nvSpPr>
        <p:spPr>
          <a:xfrm>
            <a:off x="3675888" y="5431536"/>
            <a:ext cx="3346704" cy="585216"/>
          </a:xfrm>
          <a:prstGeom prst="rect">
            <a:avLst/>
          </a:prstGeom>
          <a:solidFill>
            <a:srgbClr val="F3F7F9"/>
          </a:solidFill>
          <a:ln w="4445">
            <a:solidFill>
              <a:srgbClr val="DDE5EA"/>
            </a:solidFill>
            <a:prstDash val="solid"/>
          </a:ln>
        </p:spPr>
      </p:sp>
      <p:sp>
        <p:nvSpPr>
          <p:cNvPr id="53" name="Text 51"/>
          <p:cNvSpPr/>
          <p:nvPr/>
        </p:nvSpPr>
        <p:spPr>
          <a:xfrm>
            <a:off x="3767328" y="5513832"/>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Cable architecture</a:t>
            </a:r>
            <a:endParaRPr lang="en-US" sz="730" dirty="0"/>
          </a:p>
        </p:txBody>
      </p:sp>
      <p:sp>
        <p:nvSpPr>
          <p:cNvPr id="54" name="Text 52"/>
          <p:cNvSpPr/>
          <p:nvPr/>
        </p:nvSpPr>
        <p:spPr>
          <a:xfrm>
            <a:off x="4981103" y="5513832"/>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Large top entry, overhead ladders and side channels</a:t>
            </a:r>
            <a:endParaRPr lang="en-US" sz="730" dirty="0"/>
          </a:p>
        </p:txBody>
      </p:sp>
      <p:sp>
        <p:nvSpPr>
          <p:cNvPr id="55" name="Shape 53"/>
          <p:cNvSpPr/>
          <p:nvPr/>
        </p:nvSpPr>
        <p:spPr>
          <a:xfrm>
            <a:off x="3675888" y="6016752"/>
            <a:ext cx="3346704" cy="585216"/>
          </a:xfrm>
          <a:prstGeom prst="rect">
            <a:avLst/>
          </a:prstGeom>
          <a:solidFill>
            <a:srgbClr val="FFFFFF"/>
          </a:solidFill>
          <a:ln w="4445">
            <a:solidFill>
              <a:srgbClr val="DDE5EA"/>
            </a:solidFill>
            <a:prstDash val="solid"/>
          </a:ln>
        </p:spPr>
      </p:sp>
      <p:sp>
        <p:nvSpPr>
          <p:cNvPr id="56" name="Text 54"/>
          <p:cNvSpPr/>
          <p:nvPr/>
        </p:nvSpPr>
        <p:spPr>
          <a:xfrm>
            <a:off x="3767328" y="6099048"/>
            <a:ext cx="1238280"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Compliance scope</a:t>
            </a:r>
            <a:endParaRPr lang="en-US" sz="730" dirty="0"/>
          </a:p>
        </p:txBody>
      </p:sp>
      <p:sp>
        <p:nvSpPr>
          <p:cNvPr id="57" name="Text 55"/>
          <p:cNvSpPr/>
          <p:nvPr/>
        </p:nvSpPr>
        <p:spPr>
          <a:xfrm>
            <a:off x="4981103" y="6099048"/>
            <a:ext cx="1941088"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Model-specific testing or evaluation defined in the project plan</a:t>
            </a:r>
            <a:endParaRPr lang="en-US" sz="730" dirty="0"/>
          </a:p>
        </p:txBody>
      </p:sp>
      <p:sp>
        <p:nvSpPr>
          <p:cNvPr id="58" name="Shape 56"/>
          <p:cNvSpPr/>
          <p:nvPr/>
        </p:nvSpPr>
        <p:spPr>
          <a:xfrm>
            <a:off x="3675888" y="6931152"/>
            <a:ext cx="3346704" cy="1938528"/>
          </a:xfrm>
          <a:prstGeom prst="roundRect">
            <a:avLst>
              <a:gd name="adj" fmla="val 3774"/>
            </a:avLst>
          </a:prstGeom>
          <a:solidFill>
            <a:srgbClr val="0D2B4A"/>
          </a:solidFill>
          <a:ln w="12700">
            <a:solidFill>
              <a:srgbClr val="0D2B4A"/>
            </a:solidFill>
            <a:prstDash val="solid"/>
          </a:ln>
        </p:spPr>
      </p:sp>
      <p:sp>
        <p:nvSpPr>
          <p:cNvPr id="59" name="Text 57"/>
          <p:cNvSpPr/>
          <p:nvPr/>
        </p:nvSpPr>
        <p:spPr>
          <a:xfrm>
            <a:off x="3913632" y="7205472"/>
            <a:ext cx="2834640" cy="347472"/>
          </a:xfrm>
          <a:prstGeom prst="rect">
            <a:avLst/>
          </a:prstGeom>
          <a:noFill/>
          <a:ln/>
        </p:spPr>
        <p:txBody>
          <a:bodyPr wrap="square" lIns="0" tIns="0" rIns="0" bIns="0" rtlCol="0" anchor="ctr">
            <a:normAutofit/>
          </a:bodyPr>
          <a:lstStyle/>
          <a:p>
            <a:pPr marL="0" indent="0">
              <a:buNone/>
            </a:pPr>
            <a:r>
              <a:rPr lang="en-US" sz="1220" b="1" dirty="0">
                <a:solidFill>
                  <a:srgbClr val="FFFFFF"/>
                </a:solidFill>
                <a:latin typeface="Inter Display" pitchFamily="34" charset="0"/>
                <a:ea typeface="Inter Display" pitchFamily="34" charset="-122"/>
                <a:cs typeface="Inter Display" pitchFamily="34" charset="-120"/>
              </a:rPr>
              <a:t>Why separate it from the standard rack line?</a:t>
            </a:r>
            <a:endParaRPr lang="en-US" sz="1220" dirty="0"/>
          </a:p>
        </p:txBody>
      </p:sp>
      <p:sp>
        <p:nvSpPr>
          <p:cNvPr id="60" name="Text 58"/>
          <p:cNvSpPr/>
          <p:nvPr/>
        </p:nvSpPr>
        <p:spPr>
          <a:xfrm>
            <a:off x="3913632" y="7699248"/>
            <a:ext cx="2788920" cy="813816"/>
          </a:xfrm>
          <a:prstGeom prst="rect">
            <a:avLst/>
          </a:prstGeom>
          <a:noFill/>
          <a:ln/>
        </p:spPr>
        <p:txBody>
          <a:bodyPr wrap="square" lIns="0" tIns="0" rIns="0" bIns="0" rtlCol="0" anchor="ctr">
            <a:normAutofit/>
          </a:bodyPr>
          <a:lstStyle/>
          <a:p>
            <a:pPr marL="0" indent="0">
              <a:buNone/>
            </a:pPr>
            <a:r>
              <a:rPr lang="en-US" sz="810" dirty="0">
                <a:solidFill>
                  <a:srgbClr val="DCE8F0"/>
                </a:solidFill>
                <a:latin typeface="Inter" pitchFamily="34" charset="0"/>
                <a:ea typeface="Inter" pitchFamily="34" charset="-122"/>
                <a:cs typeface="Inter" pitchFamily="34" charset="-120"/>
              </a:rPr>
              <a:t>Each HX project is released against approved drawings, a defined load case, cable and cooling interfaces, and a project-specific verification plan. Standard rack components are used only where technically appropriate.</a:t>
            </a:r>
            <a:endParaRPr lang="en-US" sz="810" dirty="0"/>
          </a:p>
        </p:txBody>
      </p:sp>
      <p:sp>
        <p:nvSpPr>
          <p:cNvPr id="61"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HX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Project engineering workflow</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A controlled development process converts site requirements into an approved, manufacturable and verifiable rack configuration.</a:t>
            </a:r>
            <a:endParaRPr lang="en-US" sz="980" dirty="0"/>
          </a:p>
        </p:txBody>
      </p:sp>
      <p:sp>
        <p:nvSpPr>
          <p:cNvPr id="5" name="Shape 3"/>
          <p:cNvSpPr/>
          <p:nvPr/>
        </p:nvSpPr>
        <p:spPr>
          <a:xfrm>
            <a:off x="530352" y="1847088"/>
            <a:ext cx="6492240" cy="896112"/>
          </a:xfrm>
          <a:prstGeom prst="roundRect">
            <a:avLst>
              <a:gd name="adj" fmla="val 8163"/>
            </a:avLst>
          </a:prstGeom>
          <a:solidFill>
            <a:srgbClr val="F1F7F8"/>
          </a:solidFill>
          <a:ln w="7620">
            <a:solidFill>
              <a:srgbClr val="DDE5EA"/>
            </a:solidFill>
            <a:prstDash val="solid"/>
          </a:ln>
        </p:spPr>
      </p:sp>
      <p:sp>
        <p:nvSpPr>
          <p:cNvPr id="6" name="Text 4"/>
          <p:cNvSpPr/>
          <p:nvPr/>
        </p:nvSpPr>
        <p:spPr>
          <a:xfrm>
            <a:off x="694944" y="2048256"/>
            <a:ext cx="475488" cy="274320"/>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01</a:t>
            </a:r>
            <a:endParaRPr lang="en-US" sz="1700" dirty="0"/>
          </a:p>
        </p:txBody>
      </p:sp>
      <p:sp>
        <p:nvSpPr>
          <p:cNvPr id="7" name="Text 5"/>
          <p:cNvSpPr/>
          <p:nvPr/>
        </p:nvSpPr>
        <p:spPr>
          <a:xfrm>
            <a:off x="1298448" y="2002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Requirements definition</a:t>
            </a:r>
            <a:endParaRPr lang="en-US" sz="1060" dirty="0"/>
          </a:p>
        </p:txBody>
      </p:sp>
      <p:sp>
        <p:nvSpPr>
          <p:cNvPr id="8" name="Text 6"/>
          <p:cNvSpPr/>
          <p:nvPr/>
        </p:nvSpPr>
        <p:spPr>
          <a:xfrm>
            <a:off x="2999232" y="1993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Equipment dimensions, load, power, cooling, cable entry and site constraints</a:t>
            </a:r>
            <a:endParaRPr lang="en-US" sz="770" dirty="0"/>
          </a:p>
        </p:txBody>
      </p:sp>
      <p:sp>
        <p:nvSpPr>
          <p:cNvPr id="9" name="Text 7"/>
          <p:cNvSpPr/>
          <p:nvPr/>
        </p:nvSpPr>
        <p:spPr>
          <a:xfrm>
            <a:off x="6053328" y="2075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Project start</a:t>
            </a:r>
            <a:endParaRPr lang="en-US" sz="720" dirty="0"/>
          </a:p>
        </p:txBody>
      </p:sp>
      <p:sp>
        <p:nvSpPr>
          <p:cNvPr id="10" name="Shape 8"/>
          <p:cNvSpPr/>
          <p:nvPr/>
        </p:nvSpPr>
        <p:spPr>
          <a:xfrm>
            <a:off x="530352" y="2990088"/>
            <a:ext cx="6492240" cy="896112"/>
          </a:xfrm>
          <a:prstGeom prst="roundRect">
            <a:avLst>
              <a:gd name="adj" fmla="val 8163"/>
            </a:avLst>
          </a:prstGeom>
          <a:solidFill>
            <a:srgbClr val="FFFFFF"/>
          </a:solidFill>
          <a:ln w="7620">
            <a:solidFill>
              <a:srgbClr val="DDE5EA"/>
            </a:solidFill>
            <a:prstDash val="solid"/>
          </a:ln>
        </p:spPr>
      </p:sp>
      <p:sp>
        <p:nvSpPr>
          <p:cNvPr id="11" name="Text 9"/>
          <p:cNvSpPr/>
          <p:nvPr/>
        </p:nvSpPr>
        <p:spPr>
          <a:xfrm>
            <a:off x="694944" y="3191256"/>
            <a:ext cx="475488" cy="274320"/>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02</a:t>
            </a:r>
            <a:endParaRPr lang="en-US" sz="1700" dirty="0"/>
          </a:p>
        </p:txBody>
      </p:sp>
      <p:sp>
        <p:nvSpPr>
          <p:cNvPr id="12" name="Text 10"/>
          <p:cNvSpPr/>
          <p:nvPr/>
        </p:nvSpPr>
        <p:spPr>
          <a:xfrm>
            <a:off x="1298448" y="3145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Mechanical design</a:t>
            </a:r>
            <a:endParaRPr lang="en-US" sz="1060" dirty="0"/>
          </a:p>
        </p:txBody>
      </p:sp>
      <p:sp>
        <p:nvSpPr>
          <p:cNvPr id="13" name="Text 11"/>
          <p:cNvSpPr/>
          <p:nvPr/>
        </p:nvSpPr>
        <p:spPr>
          <a:xfrm>
            <a:off x="2999232" y="3136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Frame, doors, rails, cable zones, brackets, base and service clearances</a:t>
            </a:r>
            <a:endParaRPr lang="en-US" sz="770" dirty="0"/>
          </a:p>
        </p:txBody>
      </p:sp>
      <p:sp>
        <p:nvSpPr>
          <p:cNvPr id="14" name="Text 12"/>
          <p:cNvSpPr/>
          <p:nvPr/>
        </p:nvSpPr>
        <p:spPr>
          <a:xfrm>
            <a:off x="6053328" y="3218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Design</a:t>
            </a:r>
            <a:endParaRPr lang="en-US" sz="720" dirty="0"/>
          </a:p>
        </p:txBody>
      </p:sp>
      <p:sp>
        <p:nvSpPr>
          <p:cNvPr id="15" name="Shape 13"/>
          <p:cNvSpPr/>
          <p:nvPr/>
        </p:nvSpPr>
        <p:spPr>
          <a:xfrm>
            <a:off x="530352" y="4133088"/>
            <a:ext cx="6492240" cy="896112"/>
          </a:xfrm>
          <a:prstGeom prst="roundRect">
            <a:avLst>
              <a:gd name="adj" fmla="val 8163"/>
            </a:avLst>
          </a:prstGeom>
          <a:solidFill>
            <a:srgbClr val="F1F7F8"/>
          </a:solidFill>
          <a:ln w="7620">
            <a:solidFill>
              <a:srgbClr val="DDE5EA"/>
            </a:solidFill>
            <a:prstDash val="solid"/>
          </a:ln>
        </p:spPr>
      </p:sp>
      <p:sp>
        <p:nvSpPr>
          <p:cNvPr id="16" name="Text 14"/>
          <p:cNvSpPr/>
          <p:nvPr/>
        </p:nvSpPr>
        <p:spPr>
          <a:xfrm>
            <a:off x="694944" y="4334256"/>
            <a:ext cx="475488" cy="274320"/>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03</a:t>
            </a:r>
            <a:endParaRPr lang="en-US" sz="1700" dirty="0"/>
          </a:p>
        </p:txBody>
      </p:sp>
      <p:sp>
        <p:nvSpPr>
          <p:cNvPr id="17" name="Text 15"/>
          <p:cNvSpPr/>
          <p:nvPr/>
        </p:nvSpPr>
        <p:spPr>
          <a:xfrm>
            <a:off x="1298448" y="4288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Prototype &amp; review</a:t>
            </a:r>
            <a:endParaRPr lang="en-US" sz="1060" dirty="0"/>
          </a:p>
        </p:txBody>
      </p:sp>
      <p:sp>
        <p:nvSpPr>
          <p:cNvPr id="18" name="Text 16"/>
          <p:cNvSpPr/>
          <p:nvPr/>
        </p:nvSpPr>
        <p:spPr>
          <a:xfrm>
            <a:off x="2999232" y="4279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Fit checks, access, assembly, transport method and customer design review</a:t>
            </a:r>
            <a:endParaRPr lang="en-US" sz="770" dirty="0"/>
          </a:p>
        </p:txBody>
      </p:sp>
      <p:sp>
        <p:nvSpPr>
          <p:cNvPr id="19" name="Text 17"/>
          <p:cNvSpPr/>
          <p:nvPr/>
        </p:nvSpPr>
        <p:spPr>
          <a:xfrm>
            <a:off x="6053328" y="4361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Prototype</a:t>
            </a:r>
            <a:endParaRPr lang="en-US" sz="720" dirty="0"/>
          </a:p>
        </p:txBody>
      </p:sp>
      <p:sp>
        <p:nvSpPr>
          <p:cNvPr id="20" name="Shape 18"/>
          <p:cNvSpPr/>
          <p:nvPr/>
        </p:nvSpPr>
        <p:spPr>
          <a:xfrm>
            <a:off x="530352" y="5276088"/>
            <a:ext cx="6492240" cy="896112"/>
          </a:xfrm>
          <a:prstGeom prst="roundRect">
            <a:avLst>
              <a:gd name="adj" fmla="val 8163"/>
            </a:avLst>
          </a:prstGeom>
          <a:solidFill>
            <a:srgbClr val="FFFFFF"/>
          </a:solidFill>
          <a:ln w="7620">
            <a:solidFill>
              <a:srgbClr val="DDE5EA"/>
            </a:solidFill>
            <a:prstDash val="solid"/>
          </a:ln>
        </p:spPr>
      </p:sp>
      <p:sp>
        <p:nvSpPr>
          <p:cNvPr id="21" name="Text 19"/>
          <p:cNvSpPr/>
          <p:nvPr/>
        </p:nvSpPr>
        <p:spPr>
          <a:xfrm>
            <a:off x="694944" y="5477256"/>
            <a:ext cx="475488" cy="274320"/>
          </a:xfrm>
          <a:prstGeom prst="rect">
            <a:avLst/>
          </a:prstGeom>
          <a:noFill/>
          <a:ln/>
        </p:spPr>
        <p:txBody>
          <a:bodyPr wrap="square" lIns="0" tIns="0" rIns="0" bIns="0" rtlCol="0" anchor="ctr"/>
          <a:lstStyle/>
          <a:p>
            <a:pPr marL="0" indent="0">
              <a:buNone/>
            </a:pPr>
            <a:r>
              <a:rPr lang="en-US" sz="1700" b="1" dirty="0">
                <a:solidFill>
                  <a:srgbClr val="25B7B4"/>
                </a:solidFill>
                <a:latin typeface="Inter Display" pitchFamily="34" charset="0"/>
                <a:ea typeface="Inter Display" pitchFamily="34" charset="-122"/>
                <a:cs typeface="Inter Display" pitchFamily="34" charset="-120"/>
              </a:rPr>
              <a:t>04</a:t>
            </a:r>
            <a:endParaRPr lang="en-US" sz="1700" dirty="0"/>
          </a:p>
        </p:txBody>
      </p:sp>
      <p:sp>
        <p:nvSpPr>
          <p:cNvPr id="22" name="Text 20"/>
          <p:cNvSpPr/>
          <p:nvPr/>
        </p:nvSpPr>
        <p:spPr>
          <a:xfrm>
            <a:off x="1298448" y="5431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Component integration</a:t>
            </a:r>
            <a:endParaRPr lang="en-US" sz="1060" dirty="0"/>
          </a:p>
        </p:txBody>
      </p:sp>
      <p:sp>
        <p:nvSpPr>
          <p:cNvPr id="23" name="Text 21"/>
          <p:cNvSpPr/>
          <p:nvPr/>
        </p:nvSpPr>
        <p:spPr>
          <a:xfrm>
            <a:off x="2999232" y="5422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PDU, sensors, manifold or rear-door interfaces and cable harness coordination</a:t>
            </a:r>
            <a:endParaRPr lang="en-US" sz="770" dirty="0"/>
          </a:p>
        </p:txBody>
      </p:sp>
      <p:sp>
        <p:nvSpPr>
          <p:cNvPr id="24" name="Text 22"/>
          <p:cNvSpPr/>
          <p:nvPr/>
        </p:nvSpPr>
        <p:spPr>
          <a:xfrm>
            <a:off x="6053328" y="5504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Integration</a:t>
            </a:r>
            <a:endParaRPr lang="en-US" sz="720" dirty="0"/>
          </a:p>
        </p:txBody>
      </p:sp>
      <p:sp>
        <p:nvSpPr>
          <p:cNvPr id="25" name="Shape 23"/>
          <p:cNvSpPr/>
          <p:nvPr/>
        </p:nvSpPr>
        <p:spPr>
          <a:xfrm>
            <a:off x="530352" y="6419088"/>
            <a:ext cx="6492240" cy="896112"/>
          </a:xfrm>
          <a:prstGeom prst="roundRect">
            <a:avLst>
              <a:gd name="adj" fmla="val 8163"/>
            </a:avLst>
          </a:prstGeom>
          <a:solidFill>
            <a:srgbClr val="F1F7F8"/>
          </a:solidFill>
          <a:ln w="7620">
            <a:solidFill>
              <a:srgbClr val="DDE5EA"/>
            </a:solidFill>
            <a:prstDash val="solid"/>
          </a:ln>
        </p:spPr>
      </p:sp>
      <p:sp>
        <p:nvSpPr>
          <p:cNvPr id="26" name="Text 24"/>
          <p:cNvSpPr/>
          <p:nvPr/>
        </p:nvSpPr>
        <p:spPr>
          <a:xfrm>
            <a:off x="694944" y="6620256"/>
            <a:ext cx="475488" cy="274320"/>
          </a:xfrm>
          <a:prstGeom prst="rect">
            <a:avLst/>
          </a:prstGeom>
          <a:noFill/>
          <a:ln/>
        </p:spPr>
        <p:txBody>
          <a:bodyPr wrap="square" lIns="0" tIns="0" rIns="0" bIns="0" rtlCol="0" anchor="ctr"/>
          <a:lstStyle/>
          <a:p>
            <a:pPr marL="0" indent="0">
              <a:buNone/>
            </a:pPr>
            <a:r>
              <a:rPr lang="en-US" sz="1700" b="1" dirty="0">
                <a:solidFill>
                  <a:srgbClr val="D7902A"/>
                </a:solidFill>
                <a:latin typeface="Inter Display" pitchFamily="34" charset="0"/>
                <a:ea typeface="Inter Display" pitchFamily="34" charset="-122"/>
                <a:cs typeface="Inter Display" pitchFamily="34" charset="-120"/>
              </a:rPr>
              <a:t>05</a:t>
            </a:r>
            <a:endParaRPr lang="en-US" sz="1700" dirty="0"/>
          </a:p>
        </p:txBody>
      </p:sp>
      <p:sp>
        <p:nvSpPr>
          <p:cNvPr id="27" name="Text 25"/>
          <p:cNvSpPr/>
          <p:nvPr/>
        </p:nvSpPr>
        <p:spPr>
          <a:xfrm>
            <a:off x="1298448" y="6574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Verification plan</a:t>
            </a:r>
            <a:endParaRPr lang="en-US" sz="1060" dirty="0"/>
          </a:p>
        </p:txBody>
      </p:sp>
      <p:sp>
        <p:nvSpPr>
          <p:cNvPr id="28" name="Text 26"/>
          <p:cNvSpPr/>
          <p:nvPr/>
        </p:nvSpPr>
        <p:spPr>
          <a:xfrm>
            <a:off x="2999232" y="6565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Load, stability, coating, packaging and market-specific documentation scope</a:t>
            </a:r>
            <a:endParaRPr lang="en-US" sz="770" dirty="0"/>
          </a:p>
        </p:txBody>
      </p:sp>
      <p:sp>
        <p:nvSpPr>
          <p:cNvPr id="29" name="Text 27"/>
          <p:cNvSpPr/>
          <p:nvPr/>
        </p:nvSpPr>
        <p:spPr>
          <a:xfrm>
            <a:off x="6053328" y="6647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Verification</a:t>
            </a:r>
            <a:endParaRPr lang="en-US" sz="720" dirty="0"/>
          </a:p>
        </p:txBody>
      </p:sp>
      <p:sp>
        <p:nvSpPr>
          <p:cNvPr id="30" name="Shape 28"/>
          <p:cNvSpPr/>
          <p:nvPr/>
        </p:nvSpPr>
        <p:spPr>
          <a:xfrm>
            <a:off x="530352" y="7562088"/>
            <a:ext cx="6492240" cy="896112"/>
          </a:xfrm>
          <a:prstGeom prst="roundRect">
            <a:avLst>
              <a:gd name="adj" fmla="val 8163"/>
            </a:avLst>
          </a:prstGeom>
          <a:solidFill>
            <a:srgbClr val="FFFFFF"/>
          </a:solidFill>
          <a:ln w="7620">
            <a:solidFill>
              <a:srgbClr val="DDE5EA"/>
            </a:solidFill>
            <a:prstDash val="solid"/>
          </a:ln>
        </p:spPr>
      </p:sp>
      <p:sp>
        <p:nvSpPr>
          <p:cNvPr id="31" name="Text 29"/>
          <p:cNvSpPr/>
          <p:nvPr/>
        </p:nvSpPr>
        <p:spPr>
          <a:xfrm>
            <a:off x="694944" y="7763256"/>
            <a:ext cx="475488" cy="274320"/>
          </a:xfrm>
          <a:prstGeom prst="rect">
            <a:avLst/>
          </a:prstGeom>
          <a:noFill/>
          <a:ln/>
        </p:spPr>
        <p:txBody>
          <a:bodyPr wrap="square" lIns="0" tIns="0" rIns="0" bIns="0" rtlCol="0" anchor="ctr"/>
          <a:lstStyle/>
          <a:p>
            <a:pPr marL="0" indent="0">
              <a:buNone/>
            </a:pPr>
            <a:r>
              <a:rPr lang="en-US" sz="1700" b="1" dirty="0">
                <a:solidFill>
                  <a:srgbClr val="D7902A"/>
                </a:solidFill>
                <a:latin typeface="Inter Display" pitchFamily="34" charset="0"/>
                <a:ea typeface="Inter Display" pitchFamily="34" charset="-122"/>
                <a:cs typeface="Inter Display" pitchFamily="34" charset="-120"/>
              </a:rPr>
              <a:t>06</a:t>
            </a:r>
            <a:endParaRPr lang="en-US" sz="1700" dirty="0"/>
          </a:p>
        </p:txBody>
      </p:sp>
      <p:sp>
        <p:nvSpPr>
          <p:cNvPr id="32" name="Text 30"/>
          <p:cNvSpPr/>
          <p:nvPr/>
        </p:nvSpPr>
        <p:spPr>
          <a:xfrm>
            <a:off x="1298448" y="7717536"/>
            <a:ext cx="1755648" cy="237744"/>
          </a:xfrm>
          <a:prstGeom prst="rect">
            <a:avLst/>
          </a:prstGeom>
          <a:noFill/>
          <a:ln/>
        </p:spPr>
        <p:txBody>
          <a:bodyPr wrap="square" lIns="0" tIns="0" rIns="0" bIns="0" rtlCol="0" anchor="ctr">
            <a:normAutofit/>
          </a:bodyPr>
          <a:lstStyle/>
          <a:p>
            <a:pPr marL="0" indent="0">
              <a:buNone/>
            </a:pPr>
            <a:r>
              <a:rPr lang="en-US" sz="1060" b="1" dirty="0">
                <a:solidFill>
                  <a:srgbClr val="0D2B4A"/>
                </a:solidFill>
                <a:latin typeface="Inter Display" pitchFamily="34" charset="0"/>
                <a:ea typeface="Inter Display" pitchFamily="34" charset="-122"/>
                <a:cs typeface="Inter Display" pitchFamily="34" charset="-120"/>
              </a:rPr>
              <a:t>Pilot release</a:t>
            </a:r>
            <a:endParaRPr lang="en-US" sz="1060" dirty="0"/>
          </a:p>
        </p:txBody>
      </p:sp>
      <p:sp>
        <p:nvSpPr>
          <p:cNvPr id="33" name="Text 31"/>
          <p:cNvSpPr/>
          <p:nvPr/>
        </p:nvSpPr>
        <p:spPr>
          <a:xfrm>
            <a:off x="2999232" y="7708392"/>
            <a:ext cx="3090672" cy="411480"/>
          </a:xfrm>
          <a:prstGeom prst="rect">
            <a:avLst/>
          </a:prstGeom>
          <a:noFill/>
          <a:ln/>
        </p:spPr>
        <p:txBody>
          <a:bodyPr wrap="square" lIns="0" tIns="0" rIns="0" bIns="0" rtlCol="0" anchor="ctr">
            <a:normAutofit/>
          </a:bodyPr>
          <a:lstStyle/>
          <a:p>
            <a:pPr marL="0" indent="0">
              <a:buNone/>
            </a:pPr>
            <a:r>
              <a:rPr lang="en-US" sz="770" dirty="0">
                <a:solidFill>
                  <a:srgbClr val="607587"/>
                </a:solidFill>
                <a:latin typeface="Inter" pitchFamily="34" charset="0"/>
                <a:ea typeface="Inter" pitchFamily="34" charset="-122"/>
                <a:cs typeface="Inter" pitchFamily="34" charset="-120"/>
              </a:rPr>
              <a:t>Controlled pilot production followed by revision closure and serial production</a:t>
            </a:r>
            <a:endParaRPr lang="en-US" sz="770" dirty="0"/>
          </a:p>
        </p:txBody>
      </p:sp>
      <p:sp>
        <p:nvSpPr>
          <p:cNvPr id="34" name="Text 32"/>
          <p:cNvSpPr/>
          <p:nvPr/>
        </p:nvSpPr>
        <p:spPr>
          <a:xfrm>
            <a:off x="6053328" y="7790688"/>
            <a:ext cx="713232" cy="182880"/>
          </a:xfrm>
          <a:prstGeom prst="rect">
            <a:avLst/>
          </a:prstGeom>
          <a:noFill/>
          <a:ln/>
        </p:spPr>
        <p:txBody>
          <a:bodyPr wrap="square" lIns="0" tIns="0" rIns="0" bIns="0" rtlCol="0" anchor="ctr">
            <a:normAutofit/>
          </a:bodyPr>
          <a:lstStyle/>
          <a:p>
            <a:pPr marL="0" indent="0" algn="r">
              <a:buNone/>
            </a:pPr>
            <a:r>
              <a:rPr lang="en-US" sz="720" b="1" dirty="0">
                <a:solidFill>
                  <a:srgbClr val="0D2B4A"/>
                </a:solidFill>
                <a:latin typeface="Inter" pitchFamily="34" charset="0"/>
                <a:ea typeface="Inter" pitchFamily="34" charset="-122"/>
                <a:cs typeface="Inter" pitchFamily="34" charset="-120"/>
              </a:rPr>
              <a:t>Release</a:t>
            </a:r>
            <a:endParaRPr lang="en-US" sz="720" dirty="0"/>
          </a:p>
        </p:txBody>
      </p:sp>
      <p:sp>
        <p:nvSpPr>
          <p:cNvPr id="35" name="Text 33"/>
          <p:cNvSpPr/>
          <p:nvPr/>
        </p:nvSpPr>
        <p:spPr>
          <a:xfrm>
            <a:off x="548640" y="9098280"/>
            <a:ext cx="1554480" cy="201168"/>
          </a:xfrm>
          <a:prstGeom prst="rect">
            <a:avLst/>
          </a:prstGeom>
          <a:noFill/>
          <a:ln/>
        </p:spPr>
        <p:txBody>
          <a:bodyPr wrap="square" lIns="0" tIns="0" rIns="0" bIns="0" rtlCol="0" anchor="ctr"/>
          <a:lstStyle/>
          <a:p>
            <a:pPr marL="0" indent="0">
              <a:buNone/>
            </a:pPr>
            <a:r>
              <a:rPr lang="en-US" sz="800" b="1" dirty="0">
                <a:solidFill>
                  <a:srgbClr val="25B7B4"/>
                </a:solidFill>
                <a:latin typeface="Inter" pitchFamily="34" charset="0"/>
                <a:ea typeface="Inter" pitchFamily="34" charset="-122"/>
                <a:cs typeface="Inter" pitchFamily="34" charset="-120"/>
              </a:rPr>
              <a:t>Project release rule</a:t>
            </a:r>
            <a:endParaRPr lang="en-US" sz="800" dirty="0"/>
          </a:p>
        </p:txBody>
      </p:sp>
      <p:sp>
        <p:nvSpPr>
          <p:cNvPr id="36" name="Text 34"/>
          <p:cNvSpPr/>
          <p:nvPr/>
        </p:nvSpPr>
        <p:spPr>
          <a:xfrm>
            <a:off x="530352" y="9409176"/>
            <a:ext cx="6492240" cy="438912"/>
          </a:xfrm>
          <a:prstGeom prst="rect">
            <a:avLst/>
          </a:prstGeom>
          <a:noFill/>
          <a:ln/>
        </p:spPr>
        <p:txBody>
          <a:bodyPr wrap="square" lIns="0" tIns="0" rIns="0" bIns="0" rtlCol="0" anchor="ctr">
            <a:normAutofit/>
          </a:bodyPr>
          <a:lstStyle/>
          <a:p>
            <a:pPr marL="0" indent="0">
              <a:buNone/>
            </a:pPr>
            <a:r>
              <a:rPr lang="en-US" sz="1640" b="1" dirty="0">
                <a:solidFill>
                  <a:srgbClr val="0D2B4A"/>
                </a:solidFill>
                <a:latin typeface="Inter Display" pitchFamily="34" charset="0"/>
                <a:ea typeface="Inter Display" pitchFamily="34" charset="-122"/>
                <a:cs typeface="Inter Display" pitchFamily="34" charset="-120"/>
              </a:rPr>
              <a:t>Production begins only after drawing approval, configuration sign-off and agreement on the verification and documentation package.</a:t>
            </a:r>
            <a:endParaRPr lang="en-US" sz="1640" dirty="0"/>
          </a:p>
        </p:txBody>
      </p:sp>
      <p:sp>
        <p:nvSpPr>
          <p:cNvPr id="37"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30352" y="347472"/>
            <a:ext cx="6446520" cy="219456"/>
          </a:xfrm>
          <a:prstGeom prst="rect">
            <a:avLst/>
          </a:prstGeom>
          <a:noFill/>
          <a:ln/>
        </p:spPr>
        <p:txBody>
          <a:bodyPr wrap="square" lIns="0" tIns="0" rIns="0" bIns="0" rtlCol="0" anchor="ctr"/>
          <a:lstStyle/>
          <a:p>
            <a:pPr marL="0" indent="0">
              <a:buNone/>
            </a:pPr>
            <a:r>
              <a:rPr lang="en-US" sz="820" b="1" kern="0" spc="140" dirty="0">
                <a:solidFill>
                  <a:srgbClr val="25B7B4"/>
                </a:solidFill>
                <a:latin typeface="Inter" pitchFamily="34" charset="0"/>
                <a:ea typeface="Inter" pitchFamily="34" charset="-122"/>
                <a:cs typeface="Inter" pitchFamily="34" charset="-120"/>
              </a:rPr>
              <a:t>AS SERIES</a:t>
            </a:r>
            <a:endParaRPr lang="en-US" sz="820" dirty="0"/>
          </a:p>
        </p:txBody>
      </p:sp>
      <p:sp>
        <p:nvSpPr>
          <p:cNvPr id="3" name="Text 1"/>
          <p:cNvSpPr/>
          <p:nvPr/>
        </p:nvSpPr>
        <p:spPr>
          <a:xfrm>
            <a:off x="502920" y="630936"/>
            <a:ext cx="6537960" cy="640080"/>
          </a:xfrm>
          <a:prstGeom prst="rect">
            <a:avLst/>
          </a:prstGeom>
          <a:noFill/>
          <a:ln/>
        </p:spPr>
        <p:txBody>
          <a:bodyPr wrap="square" lIns="0" tIns="0" rIns="0" bIns="0" rtlCol="0" anchor="ctr">
            <a:normAutofit/>
          </a:bodyPr>
          <a:lstStyle/>
          <a:p>
            <a:pPr marL="0" indent="0">
              <a:buNone/>
            </a:pPr>
            <a:r>
              <a:rPr lang="en-US" sz="2400" b="1" dirty="0">
                <a:solidFill>
                  <a:srgbClr val="0D2B4A"/>
                </a:solidFill>
                <a:latin typeface="Inter Display" pitchFamily="34" charset="0"/>
                <a:ea typeface="Inter Display" pitchFamily="34" charset="-122"/>
                <a:cs typeface="Inter Display" pitchFamily="34" charset="-120"/>
              </a:rPr>
              <a:t>Floor-standing server racks</a:t>
            </a:r>
            <a:endParaRPr lang="en-US" sz="2400" dirty="0"/>
          </a:p>
        </p:txBody>
      </p:sp>
      <p:sp>
        <p:nvSpPr>
          <p:cNvPr id="4" name="Text 2"/>
          <p:cNvSpPr/>
          <p:nvPr/>
        </p:nvSpPr>
        <p:spPr>
          <a:xfrm>
            <a:off x="530352" y="1325880"/>
            <a:ext cx="6355080" cy="475488"/>
          </a:xfrm>
          <a:prstGeom prst="rect">
            <a:avLst/>
          </a:prstGeom>
          <a:noFill/>
          <a:ln/>
        </p:spPr>
        <p:txBody>
          <a:bodyPr wrap="square" lIns="0" tIns="0" rIns="0" bIns="0" rtlCol="0" anchor="ctr">
            <a:normAutofit/>
          </a:bodyPr>
          <a:lstStyle/>
          <a:p>
            <a:pPr marL="0" indent="0">
              <a:buNone/>
            </a:pPr>
            <a:r>
              <a:rPr lang="en-US" sz="980" dirty="0">
                <a:solidFill>
                  <a:srgbClr val="607587"/>
                </a:solidFill>
                <a:latin typeface="Inter" pitchFamily="34" charset="0"/>
                <a:ea typeface="Inter" pitchFamily="34" charset="-122"/>
                <a:cs typeface="Inter" pitchFamily="34" charset="-120"/>
              </a:rPr>
              <a:t>Configurable 19-inch cabinets for enterprise server rooms, telecom environments and conventional data center deployments.</a:t>
            </a:r>
            <a:endParaRPr lang="en-US" sz="980" dirty="0"/>
          </a:p>
        </p:txBody>
      </p:sp>
      <p:sp>
        <p:nvSpPr>
          <p:cNvPr id="5" name="Shape 3"/>
          <p:cNvSpPr/>
          <p:nvPr/>
        </p:nvSpPr>
        <p:spPr>
          <a:xfrm>
            <a:off x="5285232" y="411480"/>
            <a:ext cx="1417320" cy="274320"/>
          </a:xfrm>
          <a:prstGeom prst="roundRect">
            <a:avLst>
              <a:gd name="adj" fmla="val 16667"/>
            </a:avLst>
          </a:prstGeom>
          <a:solidFill>
            <a:srgbClr val="2C8C72"/>
          </a:solidFill>
          <a:ln w="12700">
            <a:solidFill>
              <a:srgbClr val="2C8C72"/>
            </a:solidFill>
            <a:prstDash val="solid"/>
          </a:ln>
        </p:spPr>
      </p:sp>
      <p:sp>
        <p:nvSpPr>
          <p:cNvPr id="6" name="Text 4"/>
          <p:cNvSpPr/>
          <p:nvPr/>
        </p:nvSpPr>
        <p:spPr>
          <a:xfrm>
            <a:off x="5349240" y="475488"/>
            <a:ext cx="1289304" cy="118872"/>
          </a:xfrm>
          <a:prstGeom prst="rect">
            <a:avLst/>
          </a:prstGeom>
          <a:noFill/>
          <a:ln/>
        </p:spPr>
        <p:txBody>
          <a:bodyPr wrap="square" lIns="0" tIns="0" rIns="0" bIns="0" rtlCol="0" anchor="ctr">
            <a:normAutofit/>
          </a:bodyPr>
          <a:lstStyle/>
          <a:p>
            <a:pPr marL="0" indent="0" algn="ctr">
              <a:buNone/>
            </a:pPr>
            <a:r>
              <a:rPr lang="en-US" sz="630" b="1" dirty="0">
                <a:solidFill>
                  <a:srgbClr val="FFFFFF"/>
                </a:solidFill>
                <a:latin typeface="Inter" pitchFamily="34" charset="0"/>
                <a:ea typeface="Inter" pitchFamily="34" charset="-122"/>
                <a:cs typeface="Inter" pitchFamily="34" charset="-120"/>
              </a:rPr>
              <a:t>AVAILABLE PRODUCT FAMILY</a:t>
            </a:r>
            <a:endParaRPr lang="en-US" sz="630" dirty="0"/>
          </a:p>
        </p:txBody>
      </p:sp>
      <p:sp>
        <p:nvSpPr>
          <p:cNvPr id="7" name="Shape 5"/>
          <p:cNvSpPr/>
          <p:nvPr/>
        </p:nvSpPr>
        <p:spPr>
          <a:xfrm>
            <a:off x="530352" y="1874520"/>
            <a:ext cx="2633472" cy="7059168"/>
          </a:xfrm>
          <a:prstGeom prst="roundRect">
            <a:avLst>
              <a:gd name="adj" fmla="val 2778"/>
            </a:avLst>
          </a:prstGeom>
          <a:solidFill>
            <a:srgbClr val="FFFFFF"/>
          </a:solidFill>
          <a:ln w="8890">
            <a:solidFill>
              <a:srgbClr val="DDE5EA"/>
            </a:solidFill>
            <a:prstDash val="solid"/>
          </a:ln>
          <a:effectLst>
            <a:outerShdw blurRad="19050" dist="5080" dir="2700000" algn="bl" rotWithShape="0">
              <a:srgbClr val="000000">
                <a:alpha val="10000"/>
              </a:srgbClr>
            </a:outerShdw>
          </a:effectLst>
        </p:spPr>
      </p:sp>
      <p:pic>
        <p:nvPicPr>
          <p:cNvPr id="8" name="Image 0" descr="/mnt/data/catalog_work/assets/a_series_mesh_cutout.png"/>
          <p:cNvPicPr>
            <a:picLocks noChangeAspect="1"/>
          </p:cNvPicPr>
          <p:nvPr/>
        </p:nvPicPr>
        <p:blipFill>
          <a:blip r:embed="rId3"/>
          <a:stretch>
            <a:fillRect/>
          </a:stretch>
        </p:blipFill>
        <p:spPr>
          <a:xfrm>
            <a:off x="628658" y="1965960"/>
            <a:ext cx="2436860" cy="6876288"/>
          </a:xfrm>
          <a:prstGeom prst="rect">
            <a:avLst/>
          </a:prstGeom>
        </p:spPr>
      </p:pic>
      <p:sp>
        <p:nvSpPr>
          <p:cNvPr id="9" name="Text 6"/>
          <p:cNvSpPr/>
          <p:nvPr/>
        </p:nvSpPr>
        <p:spPr>
          <a:xfrm>
            <a:off x="804672" y="8266176"/>
            <a:ext cx="2057400" cy="310896"/>
          </a:xfrm>
          <a:prstGeom prst="rect">
            <a:avLst/>
          </a:prstGeom>
          <a:noFill/>
          <a:ln/>
        </p:spPr>
        <p:txBody>
          <a:bodyPr wrap="square" lIns="0" tIns="0" rIns="0" bIns="0" rtlCol="0" anchor="ctr"/>
          <a:lstStyle/>
          <a:p>
            <a:pPr marL="0" indent="0" algn="ctr">
              <a:buNone/>
            </a:pPr>
            <a:r>
              <a:rPr lang="en-US" sz="1300" b="1" dirty="0">
                <a:solidFill>
                  <a:srgbClr val="0D2B4A"/>
                </a:solidFill>
                <a:latin typeface="Inter Display" pitchFamily="34" charset="0"/>
                <a:ea typeface="Inter Display" pitchFamily="34" charset="-122"/>
                <a:cs typeface="Inter Display" pitchFamily="34" charset="-120"/>
              </a:rPr>
              <a:t>AS-MESH</a:t>
            </a:r>
            <a:endParaRPr lang="en-US" sz="1300" dirty="0"/>
          </a:p>
        </p:txBody>
      </p:sp>
      <p:sp>
        <p:nvSpPr>
          <p:cNvPr id="10" name="Shape 7"/>
          <p:cNvSpPr/>
          <p:nvPr/>
        </p:nvSpPr>
        <p:spPr>
          <a:xfrm>
            <a:off x="3401568" y="1920240"/>
            <a:ext cx="1115568" cy="713232"/>
          </a:xfrm>
          <a:prstGeom prst="roundRect">
            <a:avLst>
              <a:gd name="adj" fmla="val 10256"/>
            </a:avLst>
          </a:prstGeom>
          <a:solidFill>
            <a:srgbClr val="FFFFFF"/>
          </a:solidFill>
          <a:ln w="8890">
            <a:solidFill>
              <a:srgbClr val="DDE5EA"/>
            </a:solidFill>
            <a:prstDash val="solid"/>
          </a:ln>
        </p:spPr>
      </p:sp>
      <p:sp>
        <p:nvSpPr>
          <p:cNvPr id="11" name="Shape 8"/>
          <p:cNvSpPr/>
          <p:nvPr/>
        </p:nvSpPr>
        <p:spPr>
          <a:xfrm>
            <a:off x="3401568" y="1920240"/>
            <a:ext cx="64008" cy="713232"/>
          </a:xfrm>
          <a:prstGeom prst="rect">
            <a:avLst/>
          </a:prstGeom>
          <a:solidFill>
            <a:srgbClr val="25B7B4"/>
          </a:solidFill>
          <a:ln w="12700">
            <a:solidFill>
              <a:srgbClr val="25B7B4"/>
            </a:solidFill>
            <a:prstDash val="solid"/>
          </a:ln>
        </p:spPr>
      </p:sp>
      <p:sp>
        <p:nvSpPr>
          <p:cNvPr id="12" name="Text 9"/>
          <p:cNvSpPr/>
          <p:nvPr/>
        </p:nvSpPr>
        <p:spPr>
          <a:xfrm>
            <a:off x="3566160" y="2039112"/>
            <a:ext cx="85953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18-47U</a:t>
            </a:r>
            <a:endParaRPr lang="en-US" sz="1600" dirty="0"/>
          </a:p>
        </p:txBody>
      </p:sp>
      <p:sp>
        <p:nvSpPr>
          <p:cNvPr id="13" name="Text 10"/>
          <p:cNvSpPr/>
          <p:nvPr/>
        </p:nvSpPr>
        <p:spPr>
          <a:xfrm>
            <a:off x="3566160" y="2350008"/>
            <a:ext cx="85953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HEIGHT RANGE</a:t>
            </a:r>
            <a:endParaRPr lang="en-US" sz="690" dirty="0"/>
          </a:p>
        </p:txBody>
      </p:sp>
      <p:sp>
        <p:nvSpPr>
          <p:cNvPr id="14" name="Shape 11"/>
          <p:cNvSpPr/>
          <p:nvPr/>
        </p:nvSpPr>
        <p:spPr>
          <a:xfrm>
            <a:off x="4590288" y="1920240"/>
            <a:ext cx="1115568" cy="713232"/>
          </a:xfrm>
          <a:prstGeom prst="roundRect">
            <a:avLst>
              <a:gd name="adj" fmla="val 10256"/>
            </a:avLst>
          </a:prstGeom>
          <a:solidFill>
            <a:srgbClr val="FFFFFF"/>
          </a:solidFill>
          <a:ln w="8890">
            <a:solidFill>
              <a:srgbClr val="DDE5EA"/>
            </a:solidFill>
            <a:prstDash val="solid"/>
          </a:ln>
        </p:spPr>
      </p:sp>
      <p:sp>
        <p:nvSpPr>
          <p:cNvPr id="15" name="Shape 12"/>
          <p:cNvSpPr/>
          <p:nvPr/>
        </p:nvSpPr>
        <p:spPr>
          <a:xfrm>
            <a:off x="4590288" y="1920240"/>
            <a:ext cx="64008" cy="713232"/>
          </a:xfrm>
          <a:prstGeom prst="rect">
            <a:avLst/>
          </a:prstGeom>
          <a:solidFill>
            <a:srgbClr val="25B7B4"/>
          </a:solidFill>
          <a:ln w="12700">
            <a:solidFill>
              <a:srgbClr val="25B7B4"/>
            </a:solidFill>
            <a:prstDash val="solid"/>
          </a:ln>
        </p:spPr>
      </p:sp>
      <p:sp>
        <p:nvSpPr>
          <p:cNvPr id="16" name="Text 13"/>
          <p:cNvSpPr/>
          <p:nvPr/>
        </p:nvSpPr>
        <p:spPr>
          <a:xfrm>
            <a:off x="4754880" y="2039112"/>
            <a:ext cx="85953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600/800</a:t>
            </a:r>
            <a:endParaRPr lang="en-US" sz="1600" dirty="0"/>
          </a:p>
        </p:txBody>
      </p:sp>
      <p:sp>
        <p:nvSpPr>
          <p:cNvPr id="17" name="Text 14"/>
          <p:cNvSpPr/>
          <p:nvPr/>
        </p:nvSpPr>
        <p:spPr>
          <a:xfrm>
            <a:off x="4754880" y="2350008"/>
            <a:ext cx="85953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WIDTH mm</a:t>
            </a:r>
            <a:endParaRPr lang="en-US" sz="690" dirty="0"/>
          </a:p>
        </p:txBody>
      </p:sp>
      <p:sp>
        <p:nvSpPr>
          <p:cNvPr id="18" name="Shape 15"/>
          <p:cNvSpPr/>
          <p:nvPr/>
        </p:nvSpPr>
        <p:spPr>
          <a:xfrm>
            <a:off x="5779008" y="1920240"/>
            <a:ext cx="1115568" cy="713232"/>
          </a:xfrm>
          <a:prstGeom prst="roundRect">
            <a:avLst>
              <a:gd name="adj" fmla="val 10256"/>
            </a:avLst>
          </a:prstGeom>
          <a:solidFill>
            <a:srgbClr val="FFFFFF"/>
          </a:solidFill>
          <a:ln w="8890">
            <a:solidFill>
              <a:srgbClr val="DDE5EA"/>
            </a:solidFill>
            <a:prstDash val="solid"/>
          </a:ln>
        </p:spPr>
      </p:sp>
      <p:sp>
        <p:nvSpPr>
          <p:cNvPr id="19" name="Shape 16"/>
          <p:cNvSpPr/>
          <p:nvPr/>
        </p:nvSpPr>
        <p:spPr>
          <a:xfrm>
            <a:off x="5779008" y="1920240"/>
            <a:ext cx="64008" cy="713232"/>
          </a:xfrm>
          <a:prstGeom prst="rect">
            <a:avLst/>
          </a:prstGeom>
          <a:solidFill>
            <a:srgbClr val="25B7B4"/>
          </a:solidFill>
          <a:ln w="12700">
            <a:solidFill>
              <a:srgbClr val="25B7B4"/>
            </a:solidFill>
            <a:prstDash val="solid"/>
          </a:ln>
        </p:spPr>
      </p:sp>
      <p:sp>
        <p:nvSpPr>
          <p:cNvPr id="20" name="Text 17"/>
          <p:cNvSpPr/>
          <p:nvPr/>
        </p:nvSpPr>
        <p:spPr>
          <a:xfrm>
            <a:off x="5943600" y="2039112"/>
            <a:ext cx="859536" cy="246888"/>
          </a:xfrm>
          <a:prstGeom prst="rect">
            <a:avLst/>
          </a:prstGeom>
          <a:noFill/>
          <a:ln/>
        </p:spPr>
        <p:txBody>
          <a:bodyPr wrap="square" lIns="0" tIns="0" rIns="0" bIns="0" rtlCol="0" anchor="ctr">
            <a:normAutofit/>
          </a:bodyPr>
          <a:lstStyle/>
          <a:p>
            <a:pPr marL="0" indent="0">
              <a:buNone/>
            </a:pPr>
            <a:r>
              <a:rPr lang="en-US" sz="1600" b="1" dirty="0">
                <a:solidFill>
                  <a:srgbClr val="0D2B4A"/>
                </a:solidFill>
                <a:latin typeface="Inter Display" pitchFamily="34" charset="0"/>
                <a:ea typeface="Inter Display" pitchFamily="34" charset="-122"/>
                <a:cs typeface="Inter Display" pitchFamily="34" charset="-120"/>
              </a:rPr>
              <a:t>800 kg</a:t>
            </a:r>
            <a:endParaRPr lang="en-US" sz="1600" dirty="0"/>
          </a:p>
        </p:txBody>
      </p:sp>
      <p:sp>
        <p:nvSpPr>
          <p:cNvPr id="21" name="Text 18"/>
          <p:cNvSpPr/>
          <p:nvPr/>
        </p:nvSpPr>
        <p:spPr>
          <a:xfrm>
            <a:off x="5943600" y="2350008"/>
            <a:ext cx="859536" cy="164592"/>
          </a:xfrm>
          <a:prstGeom prst="rect">
            <a:avLst/>
          </a:prstGeom>
          <a:noFill/>
          <a:ln/>
        </p:spPr>
        <p:txBody>
          <a:bodyPr wrap="square" lIns="0" tIns="0" rIns="0" bIns="0" rtlCol="0" anchor="ctr">
            <a:normAutofit/>
          </a:bodyPr>
          <a:lstStyle/>
          <a:p>
            <a:pPr marL="0" indent="0">
              <a:buNone/>
            </a:pPr>
            <a:r>
              <a:rPr lang="en-US" sz="690" dirty="0">
                <a:solidFill>
                  <a:srgbClr val="607587"/>
                </a:solidFill>
                <a:latin typeface="Inter" pitchFamily="34" charset="0"/>
                <a:ea typeface="Inter" pitchFamily="34" charset="-122"/>
                <a:cs typeface="Inter" pitchFamily="34" charset="-120"/>
              </a:rPr>
              <a:t>STATIC LOAD</a:t>
            </a:r>
            <a:endParaRPr lang="en-US" sz="690" dirty="0"/>
          </a:p>
        </p:txBody>
      </p:sp>
      <p:sp>
        <p:nvSpPr>
          <p:cNvPr id="22" name="Shape 19"/>
          <p:cNvSpPr/>
          <p:nvPr/>
        </p:nvSpPr>
        <p:spPr>
          <a:xfrm>
            <a:off x="3401568" y="2926080"/>
            <a:ext cx="3493008" cy="566928"/>
          </a:xfrm>
          <a:prstGeom prst="rect">
            <a:avLst/>
          </a:prstGeom>
          <a:solidFill>
            <a:srgbClr val="F3F7F9"/>
          </a:solidFill>
          <a:ln w="4445">
            <a:solidFill>
              <a:srgbClr val="DDE5EA"/>
            </a:solidFill>
            <a:prstDash val="solid"/>
          </a:ln>
        </p:spPr>
      </p:sp>
      <p:sp>
        <p:nvSpPr>
          <p:cNvPr id="23" name="Text 20"/>
          <p:cNvSpPr/>
          <p:nvPr/>
        </p:nvSpPr>
        <p:spPr>
          <a:xfrm>
            <a:off x="3493008" y="3008376"/>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Mounting format</a:t>
            </a:r>
            <a:endParaRPr lang="en-US" sz="730" dirty="0"/>
          </a:p>
        </p:txBody>
      </p:sp>
      <p:sp>
        <p:nvSpPr>
          <p:cNvPr id="24" name="Text 21"/>
          <p:cNvSpPr/>
          <p:nvPr/>
        </p:nvSpPr>
        <p:spPr>
          <a:xfrm>
            <a:off x="4763841" y="3008376"/>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19-inch equipment rails; depth-adjustable profiles</a:t>
            </a:r>
            <a:endParaRPr lang="en-US" sz="730" dirty="0"/>
          </a:p>
        </p:txBody>
      </p:sp>
      <p:sp>
        <p:nvSpPr>
          <p:cNvPr id="25" name="Shape 22"/>
          <p:cNvSpPr/>
          <p:nvPr/>
        </p:nvSpPr>
        <p:spPr>
          <a:xfrm>
            <a:off x="3401568" y="3493008"/>
            <a:ext cx="3493008" cy="566928"/>
          </a:xfrm>
          <a:prstGeom prst="rect">
            <a:avLst/>
          </a:prstGeom>
          <a:solidFill>
            <a:srgbClr val="FFFFFF"/>
          </a:solidFill>
          <a:ln w="4445">
            <a:solidFill>
              <a:srgbClr val="DDE5EA"/>
            </a:solidFill>
            <a:prstDash val="solid"/>
          </a:ln>
        </p:spPr>
      </p:sp>
      <p:sp>
        <p:nvSpPr>
          <p:cNvPr id="26" name="Text 23"/>
          <p:cNvSpPr/>
          <p:nvPr/>
        </p:nvSpPr>
        <p:spPr>
          <a:xfrm>
            <a:off x="3493008" y="3575304"/>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Depth options</a:t>
            </a:r>
            <a:endParaRPr lang="en-US" sz="730" dirty="0"/>
          </a:p>
        </p:txBody>
      </p:sp>
      <p:sp>
        <p:nvSpPr>
          <p:cNvPr id="27" name="Text 24"/>
          <p:cNvSpPr/>
          <p:nvPr/>
        </p:nvSpPr>
        <p:spPr>
          <a:xfrm>
            <a:off x="4763841" y="3575304"/>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600 / 800 / 1,000 / 1,200 mm</a:t>
            </a:r>
            <a:endParaRPr lang="en-US" sz="730" dirty="0"/>
          </a:p>
        </p:txBody>
      </p:sp>
      <p:sp>
        <p:nvSpPr>
          <p:cNvPr id="28" name="Shape 25"/>
          <p:cNvSpPr/>
          <p:nvPr/>
        </p:nvSpPr>
        <p:spPr>
          <a:xfrm>
            <a:off x="3401568" y="4059936"/>
            <a:ext cx="3493008" cy="566928"/>
          </a:xfrm>
          <a:prstGeom prst="rect">
            <a:avLst/>
          </a:prstGeom>
          <a:solidFill>
            <a:srgbClr val="F3F7F9"/>
          </a:solidFill>
          <a:ln w="4445">
            <a:solidFill>
              <a:srgbClr val="DDE5EA"/>
            </a:solidFill>
            <a:prstDash val="solid"/>
          </a:ln>
        </p:spPr>
      </p:sp>
      <p:sp>
        <p:nvSpPr>
          <p:cNvPr id="29" name="Text 26"/>
          <p:cNvSpPr/>
          <p:nvPr/>
        </p:nvSpPr>
        <p:spPr>
          <a:xfrm>
            <a:off x="3493008" y="4142232"/>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Door options</a:t>
            </a:r>
            <a:endParaRPr lang="en-US" sz="730" dirty="0"/>
          </a:p>
        </p:txBody>
      </p:sp>
      <p:sp>
        <p:nvSpPr>
          <p:cNvPr id="30" name="Text 27"/>
          <p:cNvSpPr/>
          <p:nvPr/>
        </p:nvSpPr>
        <p:spPr>
          <a:xfrm>
            <a:off x="4763841" y="4142232"/>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Toughened glass, perforated mesh, split rear doors</a:t>
            </a:r>
            <a:endParaRPr lang="en-US" sz="730" dirty="0"/>
          </a:p>
        </p:txBody>
      </p:sp>
      <p:sp>
        <p:nvSpPr>
          <p:cNvPr id="31" name="Shape 28"/>
          <p:cNvSpPr/>
          <p:nvPr/>
        </p:nvSpPr>
        <p:spPr>
          <a:xfrm>
            <a:off x="3401568" y="4626864"/>
            <a:ext cx="3493008" cy="566928"/>
          </a:xfrm>
          <a:prstGeom prst="rect">
            <a:avLst/>
          </a:prstGeom>
          <a:solidFill>
            <a:srgbClr val="FFFFFF"/>
          </a:solidFill>
          <a:ln w="4445">
            <a:solidFill>
              <a:srgbClr val="DDE5EA"/>
            </a:solidFill>
            <a:prstDash val="solid"/>
          </a:ln>
        </p:spPr>
      </p:sp>
      <p:sp>
        <p:nvSpPr>
          <p:cNvPr id="32" name="Text 29"/>
          <p:cNvSpPr/>
          <p:nvPr/>
        </p:nvSpPr>
        <p:spPr>
          <a:xfrm>
            <a:off x="3493008" y="4709160"/>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Material</a:t>
            </a:r>
            <a:endParaRPr lang="en-US" sz="730" dirty="0"/>
          </a:p>
        </p:txBody>
      </p:sp>
      <p:sp>
        <p:nvSpPr>
          <p:cNvPr id="33" name="Text 30"/>
          <p:cNvSpPr/>
          <p:nvPr/>
        </p:nvSpPr>
        <p:spPr>
          <a:xfrm>
            <a:off x="4763841" y="4709160"/>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Cold-rolled sheet steel; typical 2.0 / 1.2 / 1.0 mm structure</a:t>
            </a:r>
            <a:endParaRPr lang="en-US" sz="730" dirty="0"/>
          </a:p>
        </p:txBody>
      </p:sp>
      <p:sp>
        <p:nvSpPr>
          <p:cNvPr id="34" name="Shape 31"/>
          <p:cNvSpPr/>
          <p:nvPr/>
        </p:nvSpPr>
        <p:spPr>
          <a:xfrm>
            <a:off x="3401568" y="5193792"/>
            <a:ext cx="3493008" cy="566928"/>
          </a:xfrm>
          <a:prstGeom prst="rect">
            <a:avLst/>
          </a:prstGeom>
          <a:solidFill>
            <a:srgbClr val="F3F7F9"/>
          </a:solidFill>
          <a:ln w="4445">
            <a:solidFill>
              <a:srgbClr val="DDE5EA"/>
            </a:solidFill>
            <a:prstDash val="solid"/>
          </a:ln>
        </p:spPr>
      </p:sp>
      <p:sp>
        <p:nvSpPr>
          <p:cNvPr id="35" name="Text 32"/>
          <p:cNvSpPr/>
          <p:nvPr/>
        </p:nvSpPr>
        <p:spPr>
          <a:xfrm>
            <a:off x="3493008" y="5276088"/>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Finish</a:t>
            </a:r>
            <a:endParaRPr lang="en-US" sz="730" dirty="0"/>
          </a:p>
        </p:txBody>
      </p:sp>
      <p:sp>
        <p:nvSpPr>
          <p:cNvPr id="36" name="Text 33"/>
          <p:cNvSpPr/>
          <p:nvPr/>
        </p:nvSpPr>
        <p:spPr>
          <a:xfrm>
            <a:off x="4763841" y="5276088"/>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Degreasing / pretreatment / powder coating</a:t>
            </a:r>
            <a:endParaRPr lang="en-US" sz="730" dirty="0"/>
          </a:p>
        </p:txBody>
      </p:sp>
      <p:sp>
        <p:nvSpPr>
          <p:cNvPr id="37" name="Shape 34"/>
          <p:cNvSpPr/>
          <p:nvPr/>
        </p:nvSpPr>
        <p:spPr>
          <a:xfrm>
            <a:off x="3401568" y="5760720"/>
            <a:ext cx="3493008" cy="566928"/>
          </a:xfrm>
          <a:prstGeom prst="rect">
            <a:avLst/>
          </a:prstGeom>
          <a:solidFill>
            <a:srgbClr val="FFFFFF"/>
          </a:solidFill>
          <a:ln w="4445">
            <a:solidFill>
              <a:srgbClr val="DDE5EA"/>
            </a:solidFill>
            <a:prstDash val="solid"/>
          </a:ln>
        </p:spPr>
      </p:sp>
      <p:sp>
        <p:nvSpPr>
          <p:cNvPr id="38" name="Text 35"/>
          <p:cNvSpPr/>
          <p:nvPr/>
        </p:nvSpPr>
        <p:spPr>
          <a:xfrm>
            <a:off x="3493008" y="5843016"/>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Cable entry</a:t>
            </a:r>
            <a:endParaRPr lang="en-US" sz="730" dirty="0"/>
          </a:p>
        </p:txBody>
      </p:sp>
      <p:sp>
        <p:nvSpPr>
          <p:cNvPr id="39" name="Text 36"/>
          <p:cNvSpPr/>
          <p:nvPr/>
        </p:nvSpPr>
        <p:spPr>
          <a:xfrm>
            <a:off x="4763841" y="5843016"/>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Top and bottom knock-outs or brush-panel openings</a:t>
            </a:r>
            <a:endParaRPr lang="en-US" sz="730" dirty="0"/>
          </a:p>
        </p:txBody>
      </p:sp>
      <p:sp>
        <p:nvSpPr>
          <p:cNvPr id="40" name="Shape 37"/>
          <p:cNvSpPr/>
          <p:nvPr/>
        </p:nvSpPr>
        <p:spPr>
          <a:xfrm>
            <a:off x="3401568" y="6327648"/>
            <a:ext cx="3493008" cy="566928"/>
          </a:xfrm>
          <a:prstGeom prst="rect">
            <a:avLst/>
          </a:prstGeom>
          <a:solidFill>
            <a:srgbClr val="F3F7F9"/>
          </a:solidFill>
          <a:ln w="4445">
            <a:solidFill>
              <a:srgbClr val="DDE5EA"/>
            </a:solidFill>
            <a:prstDash val="solid"/>
          </a:ln>
        </p:spPr>
      </p:sp>
      <p:sp>
        <p:nvSpPr>
          <p:cNvPr id="41" name="Text 38"/>
          <p:cNvSpPr/>
          <p:nvPr/>
        </p:nvSpPr>
        <p:spPr>
          <a:xfrm>
            <a:off x="3493008" y="6409944"/>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Protection</a:t>
            </a:r>
            <a:endParaRPr lang="en-US" sz="730" dirty="0"/>
          </a:p>
        </p:txBody>
      </p:sp>
      <p:sp>
        <p:nvSpPr>
          <p:cNvPr id="42" name="Text 39"/>
          <p:cNvSpPr/>
          <p:nvPr/>
        </p:nvSpPr>
        <p:spPr>
          <a:xfrm>
            <a:off x="4763841" y="6409944"/>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IP20 standard indoor configuration</a:t>
            </a:r>
            <a:endParaRPr lang="en-US" sz="730" dirty="0"/>
          </a:p>
        </p:txBody>
      </p:sp>
      <p:sp>
        <p:nvSpPr>
          <p:cNvPr id="43" name="Shape 40"/>
          <p:cNvSpPr/>
          <p:nvPr/>
        </p:nvSpPr>
        <p:spPr>
          <a:xfrm>
            <a:off x="3401568" y="6894576"/>
            <a:ext cx="3493008" cy="566928"/>
          </a:xfrm>
          <a:prstGeom prst="rect">
            <a:avLst/>
          </a:prstGeom>
          <a:solidFill>
            <a:srgbClr val="FFFFFF"/>
          </a:solidFill>
          <a:ln w="4445">
            <a:solidFill>
              <a:srgbClr val="DDE5EA"/>
            </a:solidFill>
            <a:prstDash val="solid"/>
          </a:ln>
        </p:spPr>
      </p:sp>
      <p:sp>
        <p:nvSpPr>
          <p:cNvPr id="44" name="Text 41"/>
          <p:cNvSpPr/>
          <p:nvPr/>
        </p:nvSpPr>
        <p:spPr>
          <a:xfrm>
            <a:off x="3493008" y="6976872"/>
            <a:ext cx="1292413" cy="164592"/>
          </a:xfrm>
          <a:prstGeom prst="rect">
            <a:avLst/>
          </a:prstGeom>
          <a:noFill/>
          <a:ln/>
        </p:spPr>
        <p:txBody>
          <a:bodyPr wrap="square" lIns="0" tIns="0" rIns="0" bIns="0" rtlCol="0" anchor="ctr">
            <a:normAutofit/>
          </a:bodyPr>
          <a:lstStyle/>
          <a:p>
            <a:pPr marL="0" indent="0">
              <a:buNone/>
            </a:pPr>
            <a:r>
              <a:rPr lang="en-US" sz="730" b="1" dirty="0">
                <a:solidFill>
                  <a:srgbClr val="0D2B4A"/>
                </a:solidFill>
                <a:latin typeface="Inter" pitchFamily="34" charset="0"/>
                <a:ea typeface="Inter" pitchFamily="34" charset="-122"/>
                <a:cs typeface="Inter" pitchFamily="34" charset="-120"/>
              </a:rPr>
              <a:t>Packing</a:t>
            </a:r>
            <a:endParaRPr lang="en-US" sz="730" dirty="0"/>
          </a:p>
        </p:txBody>
      </p:sp>
      <p:sp>
        <p:nvSpPr>
          <p:cNvPr id="45" name="Text 42"/>
          <p:cNvSpPr/>
          <p:nvPr/>
        </p:nvSpPr>
        <p:spPr>
          <a:xfrm>
            <a:off x="4763841" y="6976872"/>
            <a:ext cx="2025945" cy="173736"/>
          </a:xfrm>
          <a:prstGeom prst="rect">
            <a:avLst/>
          </a:prstGeom>
          <a:noFill/>
          <a:ln/>
        </p:spPr>
        <p:txBody>
          <a:bodyPr wrap="square" lIns="0" tIns="0" rIns="0" bIns="0" rtlCol="0" anchor="ctr">
            <a:normAutofit/>
          </a:bodyPr>
          <a:lstStyle/>
          <a:p>
            <a:pPr marL="0" indent="0">
              <a:buNone/>
            </a:pPr>
            <a:r>
              <a:rPr lang="en-US" sz="730" dirty="0">
                <a:solidFill>
                  <a:srgbClr val="172734"/>
                </a:solidFill>
                <a:latin typeface="Inter" pitchFamily="34" charset="0"/>
                <a:ea typeface="Inter" pitchFamily="34" charset="-122"/>
                <a:cs typeface="Inter" pitchFamily="34" charset="-120"/>
              </a:rPr>
              <a:t>Assembled or knock-down packaging by model</a:t>
            </a:r>
            <a:endParaRPr lang="en-US" sz="730" dirty="0"/>
          </a:p>
        </p:txBody>
      </p:sp>
      <p:sp>
        <p:nvSpPr>
          <p:cNvPr id="46" name="Shape 43"/>
          <p:cNvSpPr/>
          <p:nvPr/>
        </p:nvSpPr>
        <p:spPr>
          <a:xfrm>
            <a:off x="3401568" y="7882128"/>
            <a:ext cx="3493008" cy="1051560"/>
          </a:xfrm>
          <a:prstGeom prst="roundRect">
            <a:avLst>
              <a:gd name="adj" fmla="val 5217"/>
            </a:avLst>
          </a:prstGeom>
          <a:solidFill>
            <a:srgbClr val="E9F7F7"/>
          </a:solidFill>
          <a:ln w="12700">
            <a:solidFill>
              <a:srgbClr val="9ADCE0"/>
            </a:solidFill>
            <a:prstDash val="solid"/>
          </a:ln>
        </p:spPr>
      </p:sp>
      <p:sp>
        <p:nvSpPr>
          <p:cNvPr id="47" name="Text 44"/>
          <p:cNvSpPr/>
          <p:nvPr/>
        </p:nvSpPr>
        <p:spPr>
          <a:xfrm>
            <a:off x="3630168" y="8119872"/>
            <a:ext cx="713232" cy="182880"/>
          </a:xfrm>
          <a:prstGeom prst="rect">
            <a:avLst/>
          </a:prstGeom>
          <a:noFill/>
          <a:ln/>
        </p:spPr>
        <p:txBody>
          <a:bodyPr wrap="square" lIns="0" tIns="0" rIns="0" bIns="0" rtlCol="0" anchor="ctr"/>
          <a:lstStyle/>
          <a:p>
            <a:pPr marL="0" indent="0">
              <a:buNone/>
            </a:pPr>
            <a:r>
              <a:rPr lang="en-US" sz="750" b="1" dirty="0">
                <a:solidFill>
                  <a:srgbClr val="25B7B4"/>
                </a:solidFill>
                <a:latin typeface="Inter" pitchFamily="34" charset="0"/>
                <a:ea typeface="Inter" pitchFamily="34" charset="-122"/>
                <a:cs typeface="Inter" pitchFamily="34" charset="-120"/>
              </a:rPr>
              <a:t>Best fit</a:t>
            </a:r>
            <a:endParaRPr lang="en-US" sz="750" dirty="0"/>
          </a:p>
        </p:txBody>
      </p:sp>
      <p:sp>
        <p:nvSpPr>
          <p:cNvPr id="48" name="Text 45"/>
          <p:cNvSpPr/>
          <p:nvPr/>
        </p:nvSpPr>
        <p:spPr>
          <a:xfrm>
            <a:off x="4352544" y="8065008"/>
            <a:ext cx="2267712" cy="420624"/>
          </a:xfrm>
          <a:prstGeom prst="rect">
            <a:avLst/>
          </a:prstGeom>
          <a:noFill/>
          <a:ln/>
        </p:spPr>
        <p:txBody>
          <a:bodyPr wrap="square" lIns="0" tIns="0" rIns="0" bIns="0" rtlCol="0" anchor="ctr">
            <a:normAutofit/>
          </a:bodyPr>
          <a:lstStyle/>
          <a:p>
            <a:pPr marL="0" indent="0">
              <a:buNone/>
            </a:pPr>
            <a:r>
              <a:rPr lang="en-US" sz="780" dirty="0">
                <a:solidFill>
                  <a:srgbClr val="0D2B4A"/>
                </a:solidFill>
                <a:latin typeface="Inter" pitchFamily="34" charset="0"/>
                <a:ea typeface="Inter" pitchFamily="34" charset="-122"/>
                <a:cs typeface="Inter" pitchFamily="34" charset="-120"/>
              </a:rPr>
              <a:t>Enterprise IT rooms, colocation fit-outs, telecom, education, healthcare and industrial control environments.</a:t>
            </a:r>
            <a:endParaRPr lang="en-US" sz="780" dirty="0"/>
          </a:p>
        </p:txBody>
      </p:sp>
      <p:sp>
        <p:nvSpPr>
          <p:cNvPr id="49" name="Slide Number Placeholder 0"/>
          <p:cNvSpPr>
            <a:spLocks noGrp="1"/>
          </p:cNvSpPr>
          <p:nvPr>
            <p:ph type="sldNum" sz="quarter" idx="4294967295"/>
          </p:nvPr>
        </p:nvSpPr>
        <p:spPr>
          <a:xfrm>
            <a:off x="6720840" y="10287000"/>
            <a:ext cx="320040" cy="164592"/>
          </a:xfrm>
          <a:prstGeom prst="rect">
            <a:avLst/>
          </a:prstGeom>
          <a:extLst>
            <a:ext uri="{C572A759-6A51-4108-AA02-DFA0A04FC94B}">
              <ma14:wrappingTextBoxFlag xmlns:ma14="http://schemas.microsoft.com/office/mac/drawingml/2011/main" xmlns="" val="0"/>
            </a:ext>
          </a:extLst>
        </p:spPr>
        <p:txBody>
          <a:bodyPr lIns="0" tIns="0" rIns="0" bIns="0"/>
          <a:lstStyle>
            <a:lvl1pPr>
              <a:defRPr sz="720">
                <a:solidFill>
                  <a:srgbClr val="607587"/>
                </a:solidFill>
                <a:latin typeface="Inter"/>
                <a:ea typeface="Inter"/>
                <a:cs typeface="Inter"/>
              </a:defRPr>
            </a:lvl1pPr>
          </a:lstStyle>
          <a:p>
            <a:pPr algn="r"/>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Inter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3680</Words>
  <Application>Microsoft Office PowerPoint</Application>
  <PresentationFormat>Özel</PresentationFormat>
  <Paragraphs>917</Paragraphs>
  <Slides>28</Slides>
  <Notes>28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Calibri</vt:lpstr>
      <vt:lpstr>Inter</vt:lpstr>
      <vt:lpstr>Inter Display</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Infinity IVD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Infinity Rack Systems - Product Catalog 2026</dc:title>
  <dc:subject>Rack and Data Infrastructure Product Catalog</dc:subject>
  <dc:creator>Infinity IVD - Data Infrastructure Division</dc:creator>
  <cp:lastModifiedBy>Engin Narinc</cp:lastModifiedBy>
  <cp:revision>2</cp:revision>
  <dcterms:created xsi:type="dcterms:W3CDTF">2026-07-11T21:58:16Z</dcterms:created>
  <dcterms:modified xsi:type="dcterms:W3CDTF">2026-07-11T22:12:52Z</dcterms:modified>
</cp:coreProperties>
</file>